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300" r:id="rId4"/>
    <p:sldId id="299" r:id="rId5"/>
    <p:sldId id="266" r:id="rId6"/>
    <p:sldId id="298" r:id="rId7"/>
    <p:sldId id="267" r:id="rId8"/>
    <p:sldId id="264" r:id="rId9"/>
    <p:sldId id="269" r:id="rId10"/>
    <p:sldId id="270" r:id="rId11"/>
    <p:sldId id="273" r:id="rId12"/>
    <p:sldId id="274" r:id="rId13"/>
    <p:sldId id="315" r:id="rId14"/>
    <p:sldId id="316" r:id="rId15"/>
    <p:sldId id="317" r:id="rId16"/>
    <p:sldId id="318" r:id="rId17"/>
    <p:sldId id="305" r:id="rId18"/>
    <p:sldId id="306" r:id="rId19"/>
    <p:sldId id="307" r:id="rId20"/>
    <p:sldId id="310" r:id="rId21"/>
    <p:sldId id="341" r:id="rId22"/>
    <p:sldId id="319" r:id="rId23"/>
    <p:sldId id="314" r:id="rId24"/>
    <p:sldId id="320" r:id="rId25"/>
    <p:sldId id="334" r:id="rId26"/>
    <p:sldId id="349" r:id="rId27"/>
    <p:sldId id="308" r:id="rId28"/>
    <p:sldId id="347" r:id="rId29"/>
    <p:sldId id="286" r:id="rId30"/>
    <p:sldId id="336" r:id="rId31"/>
    <p:sldId id="345" r:id="rId32"/>
    <p:sldId id="337" r:id="rId33"/>
    <p:sldId id="343" r:id="rId34"/>
    <p:sldId id="338" r:id="rId35"/>
    <p:sldId id="323" r:id="rId36"/>
    <p:sldId id="325" r:id="rId37"/>
    <p:sldId id="332" r:id="rId38"/>
    <p:sldId id="326" r:id="rId39"/>
    <p:sldId id="327" r:id="rId40"/>
    <p:sldId id="328" r:id="rId41"/>
    <p:sldId id="329" r:id="rId42"/>
    <p:sldId id="330" r:id="rId43"/>
    <p:sldId id="331" r:id="rId44"/>
    <p:sldId id="342" r:id="rId45"/>
    <p:sldId id="344" r:id="rId46"/>
    <p:sldId id="321" r:id="rId47"/>
    <p:sldId id="33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163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B1872-818E-4CBD-9C61-67DE2AF2275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FC6B8A6-69E8-423C-BED3-32B803135D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Структура урока</a:t>
          </a:r>
        </a:p>
      </dgm:t>
    </dgm:pt>
    <dgm:pt modelId="{72E67990-F2F4-488F-A439-AA36226E36D6}" type="parTrans" cxnId="{9751ED47-25D7-4849-BA10-BE014129E63B}">
      <dgm:prSet/>
      <dgm:spPr/>
      <dgm:t>
        <a:bodyPr/>
        <a:lstStyle/>
        <a:p>
          <a:endParaRPr lang="ru-RU"/>
        </a:p>
      </dgm:t>
    </dgm:pt>
    <dgm:pt modelId="{F7CE7396-85BE-4AB6-94CD-6C873CBBDE91}" type="sibTrans" cxnId="{9751ED47-25D7-4849-BA10-BE014129E63B}">
      <dgm:prSet/>
      <dgm:spPr/>
      <dgm:t>
        <a:bodyPr/>
        <a:lstStyle/>
        <a:p>
          <a:endParaRPr lang="ru-RU"/>
        </a:p>
      </dgm:t>
    </dgm:pt>
    <dgm:pt modelId="{AB3F0CD6-8DB3-4DD1-8269-646CAAB8559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вызов</a:t>
          </a:r>
        </a:p>
      </dgm:t>
    </dgm:pt>
    <dgm:pt modelId="{7E608D52-3E3E-470B-8CD2-3B49DB96B831}" type="parTrans" cxnId="{2063CAA9-58FF-480D-828A-A38598FFF9FD}">
      <dgm:prSet/>
      <dgm:spPr/>
      <dgm:t>
        <a:bodyPr/>
        <a:lstStyle/>
        <a:p>
          <a:endParaRPr lang="ru-RU"/>
        </a:p>
      </dgm:t>
    </dgm:pt>
    <dgm:pt modelId="{8633F8E1-6C53-46FC-AFEC-2CEF62A58788}" type="sibTrans" cxnId="{2063CAA9-58FF-480D-828A-A38598FFF9FD}">
      <dgm:prSet/>
      <dgm:spPr/>
      <dgm:t>
        <a:bodyPr/>
        <a:lstStyle/>
        <a:p>
          <a:endParaRPr lang="ru-RU"/>
        </a:p>
      </dgm:t>
    </dgm:pt>
    <dgm:pt modelId="{4F64D3E9-A585-411F-904E-17E0317079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осмысление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F0F8619-0C85-43A6-AAA6-A5F1DF8A5F04}" type="parTrans" cxnId="{B750A8ED-2081-4E5C-BE35-C8B2B4D02C1A}">
      <dgm:prSet/>
      <dgm:spPr/>
      <dgm:t>
        <a:bodyPr/>
        <a:lstStyle/>
        <a:p>
          <a:endParaRPr lang="ru-RU"/>
        </a:p>
      </dgm:t>
    </dgm:pt>
    <dgm:pt modelId="{1015175B-AA6F-4DF7-8C65-953DC566D3EA}" type="sibTrans" cxnId="{B750A8ED-2081-4E5C-BE35-C8B2B4D02C1A}">
      <dgm:prSet/>
      <dgm:spPr/>
      <dgm:t>
        <a:bodyPr/>
        <a:lstStyle/>
        <a:p>
          <a:endParaRPr lang="ru-RU"/>
        </a:p>
      </dgm:t>
    </dgm:pt>
    <dgm:pt modelId="{91B9FB86-6339-4895-8905-59477191A1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рефлексия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255DB90F-8DE3-4144-833A-2D744FA0198B}" type="parTrans" cxnId="{00380FFA-A324-446A-ABDE-4268EF24E5B2}">
      <dgm:prSet/>
      <dgm:spPr/>
      <dgm:t>
        <a:bodyPr/>
        <a:lstStyle/>
        <a:p>
          <a:endParaRPr lang="ru-RU"/>
        </a:p>
      </dgm:t>
    </dgm:pt>
    <dgm:pt modelId="{EE54394A-2F7A-4575-B5C2-E2E8C03983C2}" type="sibTrans" cxnId="{00380FFA-A324-446A-ABDE-4268EF24E5B2}">
      <dgm:prSet/>
      <dgm:spPr/>
      <dgm:t>
        <a:bodyPr/>
        <a:lstStyle/>
        <a:p>
          <a:endParaRPr lang="ru-RU"/>
        </a:p>
      </dgm:t>
    </dgm:pt>
    <dgm:pt modelId="{DD9800A4-91A5-4BB2-A159-AEC14404C2A1}" type="pres">
      <dgm:prSet presAssocID="{1C3B1872-818E-4CBD-9C61-67DE2AF227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2330D0-1D8B-4643-BAD4-1EB98217E75C}" type="pres">
      <dgm:prSet presAssocID="{5FC6B8A6-69E8-423C-BED3-32B803135DEE}" presName="hierRoot1" presStyleCnt="0">
        <dgm:presLayoutVars>
          <dgm:hierBranch/>
        </dgm:presLayoutVars>
      </dgm:prSet>
      <dgm:spPr/>
    </dgm:pt>
    <dgm:pt modelId="{156986F6-4ADE-445C-BE52-2E0A4D0E8440}" type="pres">
      <dgm:prSet presAssocID="{5FC6B8A6-69E8-423C-BED3-32B803135DEE}" presName="rootComposite1" presStyleCnt="0"/>
      <dgm:spPr/>
    </dgm:pt>
    <dgm:pt modelId="{D9C05783-E5FA-483B-BC10-CA454260BBF2}" type="pres">
      <dgm:prSet presAssocID="{5FC6B8A6-69E8-423C-BED3-32B803135DE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B68319-2684-4414-AFA4-4117BD02776F}" type="pres">
      <dgm:prSet presAssocID="{5FC6B8A6-69E8-423C-BED3-32B803135DE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ADE24B5-85BA-4C01-B503-2CB1C56F5231}" type="pres">
      <dgm:prSet presAssocID="{5FC6B8A6-69E8-423C-BED3-32B803135DEE}" presName="hierChild2" presStyleCnt="0"/>
      <dgm:spPr/>
    </dgm:pt>
    <dgm:pt modelId="{741D4F4A-0E4F-49A8-910B-226C28C0660F}" type="pres">
      <dgm:prSet presAssocID="{7E608D52-3E3E-470B-8CD2-3B49DB96B831}" presName="Name35" presStyleLbl="parChTrans1D2" presStyleIdx="0" presStyleCnt="3"/>
      <dgm:spPr/>
      <dgm:t>
        <a:bodyPr/>
        <a:lstStyle/>
        <a:p>
          <a:endParaRPr lang="ru-RU"/>
        </a:p>
      </dgm:t>
    </dgm:pt>
    <dgm:pt modelId="{DF82BCEE-032C-4FC8-99CC-1F7420B59182}" type="pres">
      <dgm:prSet presAssocID="{AB3F0CD6-8DB3-4DD1-8269-646CAAB85594}" presName="hierRoot2" presStyleCnt="0">
        <dgm:presLayoutVars>
          <dgm:hierBranch/>
        </dgm:presLayoutVars>
      </dgm:prSet>
      <dgm:spPr/>
    </dgm:pt>
    <dgm:pt modelId="{110FD2A6-5151-4738-9645-60B9D4D98B45}" type="pres">
      <dgm:prSet presAssocID="{AB3F0CD6-8DB3-4DD1-8269-646CAAB85594}" presName="rootComposite" presStyleCnt="0"/>
      <dgm:spPr/>
    </dgm:pt>
    <dgm:pt modelId="{AB3C3CAD-F9F3-4704-8075-627932449B1B}" type="pres">
      <dgm:prSet presAssocID="{AB3F0CD6-8DB3-4DD1-8269-646CAAB8559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EDEF19-5DA3-4B4E-9DFA-DF4E0FFBC593}" type="pres">
      <dgm:prSet presAssocID="{AB3F0CD6-8DB3-4DD1-8269-646CAAB85594}" presName="rootConnector" presStyleLbl="node2" presStyleIdx="0" presStyleCnt="3"/>
      <dgm:spPr/>
      <dgm:t>
        <a:bodyPr/>
        <a:lstStyle/>
        <a:p>
          <a:endParaRPr lang="ru-RU"/>
        </a:p>
      </dgm:t>
    </dgm:pt>
    <dgm:pt modelId="{79E93D95-CFFB-480B-ADFF-ABBFC08A81F1}" type="pres">
      <dgm:prSet presAssocID="{AB3F0CD6-8DB3-4DD1-8269-646CAAB85594}" presName="hierChild4" presStyleCnt="0"/>
      <dgm:spPr/>
    </dgm:pt>
    <dgm:pt modelId="{3CE48B68-F4F6-4CDE-A125-11F906D5C7F0}" type="pres">
      <dgm:prSet presAssocID="{AB3F0CD6-8DB3-4DD1-8269-646CAAB85594}" presName="hierChild5" presStyleCnt="0"/>
      <dgm:spPr/>
    </dgm:pt>
    <dgm:pt modelId="{9FE6F09D-635D-44CA-8AAB-E6426A5D16C2}" type="pres">
      <dgm:prSet presAssocID="{DF0F8619-0C85-43A6-AAA6-A5F1DF8A5F04}" presName="Name35" presStyleLbl="parChTrans1D2" presStyleIdx="1" presStyleCnt="3"/>
      <dgm:spPr/>
      <dgm:t>
        <a:bodyPr/>
        <a:lstStyle/>
        <a:p>
          <a:endParaRPr lang="ru-RU"/>
        </a:p>
      </dgm:t>
    </dgm:pt>
    <dgm:pt modelId="{DEB52A4A-B3BF-49A0-8CBE-8F1AF049ADAF}" type="pres">
      <dgm:prSet presAssocID="{4F64D3E9-A585-411F-904E-17E03170795A}" presName="hierRoot2" presStyleCnt="0">
        <dgm:presLayoutVars>
          <dgm:hierBranch/>
        </dgm:presLayoutVars>
      </dgm:prSet>
      <dgm:spPr/>
    </dgm:pt>
    <dgm:pt modelId="{270C303A-3B57-4C13-921E-DDB480CD25E3}" type="pres">
      <dgm:prSet presAssocID="{4F64D3E9-A585-411F-904E-17E03170795A}" presName="rootComposite" presStyleCnt="0"/>
      <dgm:spPr/>
    </dgm:pt>
    <dgm:pt modelId="{D685392F-B132-4C08-A379-05EB1075DEF9}" type="pres">
      <dgm:prSet presAssocID="{4F64D3E9-A585-411F-904E-17E03170795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DE520C-58BE-4F98-AEA9-7E33A6DDC25D}" type="pres">
      <dgm:prSet presAssocID="{4F64D3E9-A585-411F-904E-17E03170795A}" presName="rootConnector" presStyleLbl="node2" presStyleIdx="1" presStyleCnt="3"/>
      <dgm:spPr/>
      <dgm:t>
        <a:bodyPr/>
        <a:lstStyle/>
        <a:p>
          <a:endParaRPr lang="ru-RU"/>
        </a:p>
      </dgm:t>
    </dgm:pt>
    <dgm:pt modelId="{0CE84198-02CD-4EC2-8882-D706CBF02183}" type="pres">
      <dgm:prSet presAssocID="{4F64D3E9-A585-411F-904E-17E03170795A}" presName="hierChild4" presStyleCnt="0"/>
      <dgm:spPr/>
    </dgm:pt>
    <dgm:pt modelId="{F5D2ACFC-7D57-4DBA-B1A1-6BA81A922B89}" type="pres">
      <dgm:prSet presAssocID="{4F64D3E9-A585-411F-904E-17E03170795A}" presName="hierChild5" presStyleCnt="0"/>
      <dgm:spPr/>
    </dgm:pt>
    <dgm:pt modelId="{163ABF49-6E62-4825-8399-D6199DBB20C8}" type="pres">
      <dgm:prSet presAssocID="{255DB90F-8DE3-4144-833A-2D744FA0198B}" presName="Name35" presStyleLbl="parChTrans1D2" presStyleIdx="2" presStyleCnt="3"/>
      <dgm:spPr/>
      <dgm:t>
        <a:bodyPr/>
        <a:lstStyle/>
        <a:p>
          <a:endParaRPr lang="ru-RU"/>
        </a:p>
      </dgm:t>
    </dgm:pt>
    <dgm:pt modelId="{4FA55621-B517-4591-A321-A9BCC6AFC812}" type="pres">
      <dgm:prSet presAssocID="{91B9FB86-6339-4895-8905-59477191A1D3}" presName="hierRoot2" presStyleCnt="0">
        <dgm:presLayoutVars>
          <dgm:hierBranch/>
        </dgm:presLayoutVars>
      </dgm:prSet>
      <dgm:spPr/>
    </dgm:pt>
    <dgm:pt modelId="{D1425AF8-20BB-407B-896B-FAB15284B236}" type="pres">
      <dgm:prSet presAssocID="{91B9FB86-6339-4895-8905-59477191A1D3}" presName="rootComposite" presStyleCnt="0"/>
      <dgm:spPr/>
    </dgm:pt>
    <dgm:pt modelId="{270E628F-08D4-497D-88FE-478EE7174CEA}" type="pres">
      <dgm:prSet presAssocID="{91B9FB86-6339-4895-8905-59477191A1D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E1D6F-44B1-43DA-B44B-77FA4C14EE5A}" type="pres">
      <dgm:prSet presAssocID="{91B9FB86-6339-4895-8905-59477191A1D3}" presName="rootConnector" presStyleLbl="node2" presStyleIdx="2" presStyleCnt="3"/>
      <dgm:spPr/>
      <dgm:t>
        <a:bodyPr/>
        <a:lstStyle/>
        <a:p>
          <a:endParaRPr lang="ru-RU"/>
        </a:p>
      </dgm:t>
    </dgm:pt>
    <dgm:pt modelId="{3693BC13-371D-4463-9253-13238686742F}" type="pres">
      <dgm:prSet presAssocID="{91B9FB86-6339-4895-8905-59477191A1D3}" presName="hierChild4" presStyleCnt="0"/>
      <dgm:spPr/>
    </dgm:pt>
    <dgm:pt modelId="{7D1EE837-746F-437C-917F-6D773438DFE9}" type="pres">
      <dgm:prSet presAssocID="{91B9FB86-6339-4895-8905-59477191A1D3}" presName="hierChild5" presStyleCnt="0"/>
      <dgm:spPr/>
    </dgm:pt>
    <dgm:pt modelId="{33C271C1-0E08-4ED1-93FB-F677A5C8F4B6}" type="pres">
      <dgm:prSet presAssocID="{5FC6B8A6-69E8-423C-BED3-32B803135DEE}" presName="hierChild3" presStyleCnt="0"/>
      <dgm:spPr/>
    </dgm:pt>
  </dgm:ptLst>
  <dgm:cxnLst>
    <dgm:cxn modelId="{F96685E4-9A4D-4E60-99C4-2F816C63D73C}" type="presOf" srcId="{5FC6B8A6-69E8-423C-BED3-32B803135DEE}" destId="{58B68319-2684-4414-AFA4-4117BD02776F}" srcOrd="1" destOrd="0" presId="urn:microsoft.com/office/officeart/2005/8/layout/orgChart1"/>
    <dgm:cxn modelId="{9751ED47-25D7-4849-BA10-BE014129E63B}" srcId="{1C3B1872-818E-4CBD-9C61-67DE2AF22750}" destId="{5FC6B8A6-69E8-423C-BED3-32B803135DEE}" srcOrd="0" destOrd="0" parTransId="{72E67990-F2F4-488F-A439-AA36226E36D6}" sibTransId="{F7CE7396-85BE-4AB6-94CD-6C873CBBDE91}"/>
    <dgm:cxn modelId="{CB0E5333-5C0C-4691-9DA5-ABD07FE48624}" type="presOf" srcId="{1C3B1872-818E-4CBD-9C61-67DE2AF22750}" destId="{DD9800A4-91A5-4BB2-A159-AEC14404C2A1}" srcOrd="0" destOrd="0" presId="urn:microsoft.com/office/officeart/2005/8/layout/orgChart1"/>
    <dgm:cxn modelId="{E09C67E8-6C9C-4AB7-841D-89AEABDF4757}" type="presOf" srcId="{255DB90F-8DE3-4144-833A-2D744FA0198B}" destId="{163ABF49-6E62-4825-8399-D6199DBB20C8}" srcOrd="0" destOrd="0" presId="urn:microsoft.com/office/officeart/2005/8/layout/orgChart1"/>
    <dgm:cxn modelId="{914CA4D0-C288-46BD-8E67-97301CF0B24D}" type="presOf" srcId="{AB3F0CD6-8DB3-4DD1-8269-646CAAB85594}" destId="{AB3C3CAD-F9F3-4704-8075-627932449B1B}" srcOrd="0" destOrd="0" presId="urn:microsoft.com/office/officeart/2005/8/layout/orgChart1"/>
    <dgm:cxn modelId="{813B3BE8-F50A-4130-B33A-D21937A8B187}" type="presOf" srcId="{5FC6B8A6-69E8-423C-BED3-32B803135DEE}" destId="{D9C05783-E5FA-483B-BC10-CA454260BBF2}" srcOrd="0" destOrd="0" presId="urn:microsoft.com/office/officeart/2005/8/layout/orgChart1"/>
    <dgm:cxn modelId="{2063CAA9-58FF-480D-828A-A38598FFF9FD}" srcId="{5FC6B8A6-69E8-423C-BED3-32B803135DEE}" destId="{AB3F0CD6-8DB3-4DD1-8269-646CAAB85594}" srcOrd="0" destOrd="0" parTransId="{7E608D52-3E3E-470B-8CD2-3B49DB96B831}" sibTransId="{8633F8E1-6C53-46FC-AFEC-2CEF62A58788}"/>
    <dgm:cxn modelId="{6C381E27-E2C7-44CD-9787-BF9EF51F7BBB}" type="presOf" srcId="{DF0F8619-0C85-43A6-AAA6-A5F1DF8A5F04}" destId="{9FE6F09D-635D-44CA-8AAB-E6426A5D16C2}" srcOrd="0" destOrd="0" presId="urn:microsoft.com/office/officeart/2005/8/layout/orgChart1"/>
    <dgm:cxn modelId="{F936FF54-F5D1-4A42-B3C4-ACD832E395D6}" type="presOf" srcId="{7E608D52-3E3E-470B-8CD2-3B49DB96B831}" destId="{741D4F4A-0E4F-49A8-910B-226C28C0660F}" srcOrd="0" destOrd="0" presId="urn:microsoft.com/office/officeart/2005/8/layout/orgChart1"/>
    <dgm:cxn modelId="{0106B41D-4EA5-45F2-A91B-BA34D334AE8C}" type="presOf" srcId="{91B9FB86-6339-4895-8905-59477191A1D3}" destId="{246E1D6F-44B1-43DA-B44B-77FA4C14EE5A}" srcOrd="1" destOrd="0" presId="urn:microsoft.com/office/officeart/2005/8/layout/orgChart1"/>
    <dgm:cxn modelId="{0F33C9EC-D3A8-4F77-B5DA-54D8C71A078F}" type="presOf" srcId="{4F64D3E9-A585-411F-904E-17E03170795A}" destId="{C7DE520C-58BE-4F98-AEA9-7E33A6DDC25D}" srcOrd="1" destOrd="0" presId="urn:microsoft.com/office/officeart/2005/8/layout/orgChart1"/>
    <dgm:cxn modelId="{B750A8ED-2081-4E5C-BE35-C8B2B4D02C1A}" srcId="{5FC6B8A6-69E8-423C-BED3-32B803135DEE}" destId="{4F64D3E9-A585-411F-904E-17E03170795A}" srcOrd="1" destOrd="0" parTransId="{DF0F8619-0C85-43A6-AAA6-A5F1DF8A5F04}" sibTransId="{1015175B-AA6F-4DF7-8C65-953DC566D3EA}"/>
    <dgm:cxn modelId="{4E187935-142B-43DD-8F09-2AC53BBF9E35}" type="presOf" srcId="{91B9FB86-6339-4895-8905-59477191A1D3}" destId="{270E628F-08D4-497D-88FE-478EE7174CEA}" srcOrd="0" destOrd="0" presId="urn:microsoft.com/office/officeart/2005/8/layout/orgChart1"/>
    <dgm:cxn modelId="{49F8AEFD-7865-430A-BCDF-F494B4029AC0}" type="presOf" srcId="{4F64D3E9-A585-411F-904E-17E03170795A}" destId="{D685392F-B132-4C08-A379-05EB1075DEF9}" srcOrd="0" destOrd="0" presId="urn:microsoft.com/office/officeart/2005/8/layout/orgChart1"/>
    <dgm:cxn modelId="{E2FE50DB-88FF-44C7-8F1C-6D769D6CD3D9}" type="presOf" srcId="{AB3F0CD6-8DB3-4DD1-8269-646CAAB85594}" destId="{86EDEF19-5DA3-4B4E-9DFA-DF4E0FFBC593}" srcOrd="1" destOrd="0" presId="urn:microsoft.com/office/officeart/2005/8/layout/orgChart1"/>
    <dgm:cxn modelId="{00380FFA-A324-446A-ABDE-4268EF24E5B2}" srcId="{5FC6B8A6-69E8-423C-BED3-32B803135DEE}" destId="{91B9FB86-6339-4895-8905-59477191A1D3}" srcOrd="2" destOrd="0" parTransId="{255DB90F-8DE3-4144-833A-2D744FA0198B}" sibTransId="{EE54394A-2F7A-4575-B5C2-E2E8C03983C2}"/>
    <dgm:cxn modelId="{5ACAC4CE-A37C-4A17-844F-51B8E3ADB08C}" type="presParOf" srcId="{DD9800A4-91A5-4BB2-A159-AEC14404C2A1}" destId="{4C2330D0-1D8B-4643-BAD4-1EB98217E75C}" srcOrd="0" destOrd="0" presId="urn:microsoft.com/office/officeart/2005/8/layout/orgChart1"/>
    <dgm:cxn modelId="{815C7057-9F85-43EC-8E40-282967D1C753}" type="presParOf" srcId="{4C2330D0-1D8B-4643-BAD4-1EB98217E75C}" destId="{156986F6-4ADE-445C-BE52-2E0A4D0E8440}" srcOrd="0" destOrd="0" presId="urn:microsoft.com/office/officeart/2005/8/layout/orgChart1"/>
    <dgm:cxn modelId="{EA783382-7080-4047-B978-27C725C59798}" type="presParOf" srcId="{156986F6-4ADE-445C-BE52-2E0A4D0E8440}" destId="{D9C05783-E5FA-483B-BC10-CA454260BBF2}" srcOrd="0" destOrd="0" presId="urn:microsoft.com/office/officeart/2005/8/layout/orgChart1"/>
    <dgm:cxn modelId="{3CCFD57B-6E17-4E72-BF67-6377EBCF920A}" type="presParOf" srcId="{156986F6-4ADE-445C-BE52-2E0A4D0E8440}" destId="{58B68319-2684-4414-AFA4-4117BD02776F}" srcOrd="1" destOrd="0" presId="urn:microsoft.com/office/officeart/2005/8/layout/orgChart1"/>
    <dgm:cxn modelId="{C7D124CF-9424-41C5-81C5-52A548492605}" type="presParOf" srcId="{4C2330D0-1D8B-4643-BAD4-1EB98217E75C}" destId="{DADE24B5-85BA-4C01-B503-2CB1C56F5231}" srcOrd="1" destOrd="0" presId="urn:microsoft.com/office/officeart/2005/8/layout/orgChart1"/>
    <dgm:cxn modelId="{954F6BA6-4D9B-42A3-85C6-AC961D593BC8}" type="presParOf" srcId="{DADE24B5-85BA-4C01-B503-2CB1C56F5231}" destId="{741D4F4A-0E4F-49A8-910B-226C28C0660F}" srcOrd="0" destOrd="0" presId="urn:microsoft.com/office/officeart/2005/8/layout/orgChart1"/>
    <dgm:cxn modelId="{31224A49-E73A-4730-A53C-66CD2810FEB0}" type="presParOf" srcId="{DADE24B5-85BA-4C01-B503-2CB1C56F5231}" destId="{DF82BCEE-032C-4FC8-99CC-1F7420B59182}" srcOrd="1" destOrd="0" presId="urn:microsoft.com/office/officeart/2005/8/layout/orgChart1"/>
    <dgm:cxn modelId="{BAF306BF-0E73-40A9-A2C7-4BC4977E364D}" type="presParOf" srcId="{DF82BCEE-032C-4FC8-99CC-1F7420B59182}" destId="{110FD2A6-5151-4738-9645-60B9D4D98B45}" srcOrd="0" destOrd="0" presId="urn:microsoft.com/office/officeart/2005/8/layout/orgChart1"/>
    <dgm:cxn modelId="{0393335A-908A-4F9D-946C-54C6688907FE}" type="presParOf" srcId="{110FD2A6-5151-4738-9645-60B9D4D98B45}" destId="{AB3C3CAD-F9F3-4704-8075-627932449B1B}" srcOrd="0" destOrd="0" presId="urn:microsoft.com/office/officeart/2005/8/layout/orgChart1"/>
    <dgm:cxn modelId="{9A39EB75-D2AA-4FAA-A7E3-650AF56C219D}" type="presParOf" srcId="{110FD2A6-5151-4738-9645-60B9D4D98B45}" destId="{86EDEF19-5DA3-4B4E-9DFA-DF4E0FFBC593}" srcOrd="1" destOrd="0" presId="urn:microsoft.com/office/officeart/2005/8/layout/orgChart1"/>
    <dgm:cxn modelId="{A89864F4-9152-4611-B63A-6E71B969D878}" type="presParOf" srcId="{DF82BCEE-032C-4FC8-99CC-1F7420B59182}" destId="{79E93D95-CFFB-480B-ADFF-ABBFC08A81F1}" srcOrd="1" destOrd="0" presId="urn:microsoft.com/office/officeart/2005/8/layout/orgChart1"/>
    <dgm:cxn modelId="{2B4E769E-5817-4A1C-96FC-DCC536948DEA}" type="presParOf" srcId="{DF82BCEE-032C-4FC8-99CC-1F7420B59182}" destId="{3CE48B68-F4F6-4CDE-A125-11F906D5C7F0}" srcOrd="2" destOrd="0" presId="urn:microsoft.com/office/officeart/2005/8/layout/orgChart1"/>
    <dgm:cxn modelId="{4A766DC6-E3E5-4A20-B3F6-67377E5F01B2}" type="presParOf" srcId="{DADE24B5-85BA-4C01-B503-2CB1C56F5231}" destId="{9FE6F09D-635D-44CA-8AAB-E6426A5D16C2}" srcOrd="2" destOrd="0" presId="urn:microsoft.com/office/officeart/2005/8/layout/orgChart1"/>
    <dgm:cxn modelId="{F17F5707-7023-41FF-AB5C-F3A57EC2B4D8}" type="presParOf" srcId="{DADE24B5-85BA-4C01-B503-2CB1C56F5231}" destId="{DEB52A4A-B3BF-49A0-8CBE-8F1AF049ADAF}" srcOrd="3" destOrd="0" presId="urn:microsoft.com/office/officeart/2005/8/layout/orgChart1"/>
    <dgm:cxn modelId="{4BB66962-5EE3-4983-BAD2-EC1B8923E276}" type="presParOf" srcId="{DEB52A4A-B3BF-49A0-8CBE-8F1AF049ADAF}" destId="{270C303A-3B57-4C13-921E-DDB480CD25E3}" srcOrd="0" destOrd="0" presId="urn:microsoft.com/office/officeart/2005/8/layout/orgChart1"/>
    <dgm:cxn modelId="{8216288B-CAFE-4EEC-B914-338ACE14BD83}" type="presParOf" srcId="{270C303A-3B57-4C13-921E-DDB480CD25E3}" destId="{D685392F-B132-4C08-A379-05EB1075DEF9}" srcOrd="0" destOrd="0" presId="urn:microsoft.com/office/officeart/2005/8/layout/orgChart1"/>
    <dgm:cxn modelId="{AD539364-254D-4856-B907-A64D9BE0B0FF}" type="presParOf" srcId="{270C303A-3B57-4C13-921E-DDB480CD25E3}" destId="{C7DE520C-58BE-4F98-AEA9-7E33A6DDC25D}" srcOrd="1" destOrd="0" presId="urn:microsoft.com/office/officeart/2005/8/layout/orgChart1"/>
    <dgm:cxn modelId="{1A43C16D-172B-4800-BA9C-4FB0A2AF0C83}" type="presParOf" srcId="{DEB52A4A-B3BF-49A0-8CBE-8F1AF049ADAF}" destId="{0CE84198-02CD-4EC2-8882-D706CBF02183}" srcOrd="1" destOrd="0" presId="urn:microsoft.com/office/officeart/2005/8/layout/orgChart1"/>
    <dgm:cxn modelId="{0883322C-B41E-471D-B3EE-C4CF17466606}" type="presParOf" srcId="{DEB52A4A-B3BF-49A0-8CBE-8F1AF049ADAF}" destId="{F5D2ACFC-7D57-4DBA-B1A1-6BA81A922B89}" srcOrd="2" destOrd="0" presId="urn:microsoft.com/office/officeart/2005/8/layout/orgChart1"/>
    <dgm:cxn modelId="{9FF44B23-D4A0-4BB6-83E0-BE3318CDDE32}" type="presParOf" srcId="{DADE24B5-85BA-4C01-B503-2CB1C56F5231}" destId="{163ABF49-6E62-4825-8399-D6199DBB20C8}" srcOrd="4" destOrd="0" presId="urn:microsoft.com/office/officeart/2005/8/layout/orgChart1"/>
    <dgm:cxn modelId="{80F951F2-304C-474A-A949-9D35B73B90ED}" type="presParOf" srcId="{DADE24B5-85BA-4C01-B503-2CB1C56F5231}" destId="{4FA55621-B517-4591-A321-A9BCC6AFC812}" srcOrd="5" destOrd="0" presId="urn:microsoft.com/office/officeart/2005/8/layout/orgChart1"/>
    <dgm:cxn modelId="{0456740B-4656-4EFC-96EB-E5E4321B1DE5}" type="presParOf" srcId="{4FA55621-B517-4591-A321-A9BCC6AFC812}" destId="{D1425AF8-20BB-407B-896B-FAB15284B236}" srcOrd="0" destOrd="0" presId="urn:microsoft.com/office/officeart/2005/8/layout/orgChart1"/>
    <dgm:cxn modelId="{B3A4097E-8F37-45A7-8109-0B47558090CA}" type="presParOf" srcId="{D1425AF8-20BB-407B-896B-FAB15284B236}" destId="{270E628F-08D4-497D-88FE-478EE7174CEA}" srcOrd="0" destOrd="0" presId="urn:microsoft.com/office/officeart/2005/8/layout/orgChart1"/>
    <dgm:cxn modelId="{3D7F6955-D5CA-4F24-BF75-0B880A990380}" type="presParOf" srcId="{D1425AF8-20BB-407B-896B-FAB15284B236}" destId="{246E1D6F-44B1-43DA-B44B-77FA4C14EE5A}" srcOrd="1" destOrd="0" presId="urn:microsoft.com/office/officeart/2005/8/layout/orgChart1"/>
    <dgm:cxn modelId="{BDE71532-3EF9-4505-A63E-D49225A065B9}" type="presParOf" srcId="{4FA55621-B517-4591-A321-A9BCC6AFC812}" destId="{3693BC13-371D-4463-9253-13238686742F}" srcOrd="1" destOrd="0" presId="urn:microsoft.com/office/officeart/2005/8/layout/orgChart1"/>
    <dgm:cxn modelId="{7AC5E4D5-94CD-436B-B8B0-9563910A44C5}" type="presParOf" srcId="{4FA55621-B517-4591-A321-A9BCC6AFC812}" destId="{7D1EE837-746F-437C-917F-6D773438DFE9}" srcOrd="2" destOrd="0" presId="urn:microsoft.com/office/officeart/2005/8/layout/orgChart1"/>
    <dgm:cxn modelId="{77ACF98B-B782-4211-BE05-976443851E8E}" type="presParOf" srcId="{4C2330D0-1D8B-4643-BAD4-1EB98217E75C}" destId="{33C271C1-0E08-4ED1-93FB-F677A5C8F4B6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ABF49-6E62-4825-8399-D6199DBB20C8}">
      <dsp:nvSpPr>
        <dsp:cNvPr id="0" name=""/>
        <dsp:cNvSpPr/>
      </dsp:nvSpPr>
      <dsp:spPr>
        <a:xfrm>
          <a:off x="3852427" y="2031731"/>
          <a:ext cx="2725621" cy="473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520"/>
              </a:lnTo>
              <a:lnTo>
                <a:pt x="2725621" y="236520"/>
              </a:lnTo>
              <a:lnTo>
                <a:pt x="2725621" y="473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6F09D-635D-44CA-8AAB-E6426A5D16C2}">
      <dsp:nvSpPr>
        <dsp:cNvPr id="0" name=""/>
        <dsp:cNvSpPr/>
      </dsp:nvSpPr>
      <dsp:spPr>
        <a:xfrm>
          <a:off x="3806708" y="2031731"/>
          <a:ext cx="91440" cy="473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D4F4A-0E4F-49A8-910B-226C28C0660F}">
      <dsp:nvSpPr>
        <dsp:cNvPr id="0" name=""/>
        <dsp:cNvSpPr/>
      </dsp:nvSpPr>
      <dsp:spPr>
        <a:xfrm>
          <a:off x="1126806" y="2031731"/>
          <a:ext cx="2725621" cy="473041"/>
        </a:xfrm>
        <a:custGeom>
          <a:avLst/>
          <a:gdLst/>
          <a:ahLst/>
          <a:cxnLst/>
          <a:rect l="0" t="0" r="0" b="0"/>
          <a:pathLst>
            <a:path>
              <a:moveTo>
                <a:pt x="2725621" y="0"/>
              </a:moveTo>
              <a:lnTo>
                <a:pt x="2725621" y="236520"/>
              </a:lnTo>
              <a:lnTo>
                <a:pt x="0" y="236520"/>
              </a:lnTo>
              <a:lnTo>
                <a:pt x="0" y="473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05783-E5FA-483B-BC10-CA454260BBF2}">
      <dsp:nvSpPr>
        <dsp:cNvPr id="0" name=""/>
        <dsp:cNvSpPr/>
      </dsp:nvSpPr>
      <dsp:spPr>
        <a:xfrm>
          <a:off x="2726138" y="905441"/>
          <a:ext cx="2252579" cy="1126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Структура урока</a:t>
          </a:r>
        </a:p>
      </dsp:txBody>
      <dsp:txXfrm>
        <a:off x="2726138" y="905441"/>
        <a:ext cx="2252579" cy="1126289"/>
      </dsp:txXfrm>
    </dsp:sp>
    <dsp:sp modelId="{AB3C3CAD-F9F3-4704-8075-627932449B1B}">
      <dsp:nvSpPr>
        <dsp:cNvPr id="0" name=""/>
        <dsp:cNvSpPr/>
      </dsp:nvSpPr>
      <dsp:spPr>
        <a:xfrm>
          <a:off x="517" y="2504772"/>
          <a:ext cx="2252579" cy="1126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вызов</a:t>
          </a:r>
        </a:p>
      </dsp:txBody>
      <dsp:txXfrm>
        <a:off x="517" y="2504772"/>
        <a:ext cx="2252579" cy="1126289"/>
      </dsp:txXfrm>
    </dsp:sp>
    <dsp:sp modelId="{D685392F-B132-4C08-A379-05EB1075DEF9}">
      <dsp:nvSpPr>
        <dsp:cNvPr id="0" name=""/>
        <dsp:cNvSpPr/>
      </dsp:nvSpPr>
      <dsp:spPr>
        <a:xfrm>
          <a:off x="2726138" y="2504772"/>
          <a:ext cx="2252579" cy="1126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2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осмысление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2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2726138" y="2504772"/>
        <a:ext cx="2252579" cy="1126289"/>
      </dsp:txXfrm>
    </dsp:sp>
    <dsp:sp modelId="{270E628F-08D4-497D-88FE-478EE7174CEA}">
      <dsp:nvSpPr>
        <dsp:cNvPr id="0" name=""/>
        <dsp:cNvSpPr/>
      </dsp:nvSpPr>
      <dsp:spPr>
        <a:xfrm>
          <a:off x="5451759" y="2504772"/>
          <a:ext cx="2252579" cy="1126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2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рефлексия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2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5451759" y="2504772"/>
        <a:ext cx="2252579" cy="1126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05F4-5583-4D3F-8BD2-4F05A666DACE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5461-9A3F-45C7-B410-122CD275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78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05F4-5583-4D3F-8BD2-4F05A666DACE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5461-9A3F-45C7-B410-122CD275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33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05F4-5583-4D3F-8BD2-4F05A666DACE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5461-9A3F-45C7-B410-122CD275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97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7FB1C-0E2B-4347-A450-4FA382E7B6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25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05F4-5583-4D3F-8BD2-4F05A666DACE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5461-9A3F-45C7-B410-122CD275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3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05F4-5583-4D3F-8BD2-4F05A666DACE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5461-9A3F-45C7-B410-122CD275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62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05F4-5583-4D3F-8BD2-4F05A666DACE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5461-9A3F-45C7-B410-122CD275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16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05F4-5583-4D3F-8BD2-4F05A666DACE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5461-9A3F-45C7-B410-122CD275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38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05F4-5583-4D3F-8BD2-4F05A666DACE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5461-9A3F-45C7-B410-122CD275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78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05F4-5583-4D3F-8BD2-4F05A666DACE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5461-9A3F-45C7-B410-122CD275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73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05F4-5583-4D3F-8BD2-4F05A666DACE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5461-9A3F-45C7-B410-122CD275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89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05F4-5583-4D3F-8BD2-4F05A666DACE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5461-9A3F-45C7-B410-122CD275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86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05F4-5583-4D3F-8BD2-4F05A666DACE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75461-9A3F-45C7-B410-122CD275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69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zway.com/art/form/348.html" TargetMode="External"/><Relationship Id="rId2" Type="http://schemas.openxmlformats.org/officeDocument/2006/relationships/hyperlink" Target="http://ct-net.net/ru/ct_tcp_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mspb.narod.ru./posobie/priem.htm" TargetMode="External"/><Relationship Id="rId5" Type="http://schemas.openxmlformats.org/officeDocument/2006/relationships/hyperlink" Target="http://www.ug.ru/issues07/?action=print&amp;toid=1659" TargetMode="External"/><Relationship Id="rId4" Type="http://schemas.openxmlformats.org/officeDocument/2006/relationships/hyperlink" Target="http://www.it-n.ru/Attachment.aspx?Id=1365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412776"/>
            <a:ext cx="8785225" cy="237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628800"/>
            <a:ext cx="713740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спользование </a:t>
            </a:r>
          </a:p>
          <a:p>
            <a:pPr lvl="0"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технологии критического мышления</a:t>
            </a:r>
          </a:p>
          <a:p>
            <a:pPr lvl="0"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в начальной школе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866" name="Picture 2" descr="http://eh-zhiznya.ru/recept/rebenok_zadavaka_vopros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403406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60033" y="4869160"/>
            <a:ext cx="29266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Подготовила учитель начальных классов  МБОУ СОШ с. </a:t>
            </a:r>
            <a:r>
              <a:rPr lang="ru-RU" sz="1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Братовщина</a:t>
            </a:r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имени Героя Советского Союза </a:t>
            </a:r>
            <a:r>
              <a:rPr lang="ru-RU" sz="1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В.С.Севрина</a:t>
            </a:r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Дружинина Н.Д.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4732" y="5877272"/>
            <a:ext cx="564578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2016г.</a:t>
            </a:r>
            <a:endParaRPr lang="ru-RU" sz="1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5990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60437"/>
          </a:xfrm>
        </p:spPr>
        <p:txBody>
          <a:bodyPr anchor="b"/>
          <a:lstStyle/>
          <a:p>
            <a:pPr eaLnBrk="1" hangingPunct="1"/>
            <a:r>
              <a:rPr lang="ru-RU" sz="4000" b="1" dirty="0" smtClean="0"/>
              <a:t>Задачи: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ru-RU" dirty="0" smtClean="0"/>
              <a:t>помочь личности осознать происходящие в </a:t>
            </a:r>
            <a:r>
              <a:rPr lang="en-US" dirty="0" smtClean="0"/>
              <a:t>  </a:t>
            </a:r>
            <a:r>
              <a:rPr lang="ru-RU" dirty="0" smtClean="0"/>
              <a:t>ее психике процессы развития; </a:t>
            </a:r>
          </a:p>
          <a:p>
            <a:pPr eaLnBrk="1" hangingPunct="1"/>
            <a:r>
              <a:rPr lang="ru-RU" dirty="0" smtClean="0"/>
              <a:t>вызвать их мотивацию;</a:t>
            </a:r>
          </a:p>
          <a:p>
            <a:pPr eaLnBrk="1" hangingPunct="1"/>
            <a:r>
              <a:rPr lang="ru-RU" dirty="0" smtClean="0"/>
              <a:t>научить ребенка осознанно управлять ими, ставить цели своего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  </a:t>
            </a:r>
            <a:r>
              <a:rPr lang="ru-RU" dirty="0" smtClean="0"/>
              <a:t> развития.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45024"/>
            <a:ext cx="3647872" cy="273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roza.ru/pics/2015/06/26/1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2773039" cy="2880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887413"/>
          </a:xfrm>
        </p:spPr>
        <p:txBody>
          <a:bodyPr anchor="b"/>
          <a:lstStyle/>
          <a:p>
            <a:pPr eaLnBrk="1" hangingPunct="1"/>
            <a:r>
              <a:rPr lang="ru-RU" sz="3200" b="1" smtClean="0"/>
              <a:t>Роль учителя в ТКМ</a:t>
            </a:r>
            <a:r>
              <a:rPr lang="ru-RU" sz="4800" smtClean="0"/>
              <a:t>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87824" y="1340768"/>
            <a:ext cx="581784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 направляет усилия учеников в определенное русло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сталкивает различные суждения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создает условия, побуждающие к принятию самостоятельных решений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дает учащимся возможность самостоятельно делать выводы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подготавливает новые познавательные ситуации внутри уже существующих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620688"/>
            <a:ext cx="7293496" cy="854968"/>
          </a:xfrm>
        </p:spPr>
        <p:txBody>
          <a:bodyPr anchor="b"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Трёхфазная структура урока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899592" y="1268760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539552" y="908720"/>
            <a:ext cx="8385175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Три этапа ТРКМ: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755576" y="1916832"/>
            <a:ext cx="868680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фаза.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(5 минут) </a:t>
            </a:r>
            <a:r>
              <a:rPr kumimoji="0" lang="ru-RU" altLang="ru-RU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Вызов</a:t>
            </a:r>
            <a:r>
              <a:rPr kumimoji="0" lang="ru-RU" altLang="ru-RU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(пробуждение имеющихся знаний интереса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к получению новой информации)	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II фаза.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(25 минут) </a:t>
            </a:r>
            <a:r>
              <a:rPr kumimoji="0" lang="ru-RU" altLang="ru-RU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Осмысление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содержания</a:t>
            </a:r>
            <a:r>
              <a:rPr kumimoji="0" lang="ru-RU" altLang="ru-RU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(получение новой информации)	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III фаза.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(10 минут) </a:t>
            </a:r>
            <a:r>
              <a:rPr kumimoji="0" lang="ru-RU" altLang="ru-RU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Рефлексия</a:t>
            </a:r>
            <a:r>
              <a:rPr kumimoji="0" lang="ru-RU" altLang="ru-RU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(осмысление, рождение нового знания)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>
            <a:spLocks noRot="1" noChangeArrowheads="1"/>
          </p:cNvSpPr>
          <p:nvPr/>
        </p:nvSpPr>
        <p:spPr>
          <a:xfrm>
            <a:off x="251520" y="980729"/>
            <a:ext cx="8385175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Фаза вызова. </a:t>
            </a:r>
          </a:p>
        </p:txBody>
      </p:sp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1187624" y="1916832"/>
            <a:ext cx="774948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/>
              <a:t>Задачи </a:t>
            </a:r>
            <a:r>
              <a:rPr lang="ru-RU" altLang="ru-RU" sz="3200" dirty="0" smtClean="0"/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2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altLang="ru-RU" sz="3200" dirty="0" smtClean="0"/>
              <a:t>Активизация </a:t>
            </a:r>
            <a:r>
              <a:rPr lang="ru-RU" altLang="ru-RU" sz="3200" dirty="0"/>
              <a:t>познавательной деятельности </a:t>
            </a:r>
            <a:r>
              <a:rPr lang="ru-RU" altLang="ru-RU" sz="3200" dirty="0" smtClean="0"/>
              <a:t>учащихся</a:t>
            </a:r>
            <a:r>
              <a:rPr lang="ru-RU" altLang="ru-RU" sz="3200" i="1" dirty="0" smtClean="0"/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altLang="ru-RU" sz="3200" i="1" dirty="0" smtClean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altLang="ru-RU" sz="3200" dirty="0" smtClean="0"/>
              <a:t>Постановка </a:t>
            </a:r>
            <a:r>
              <a:rPr lang="ru-RU" altLang="ru-RU" sz="3200" dirty="0"/>
              <a:t>целей урока.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23528" y="908720"/>
            <a:ext cx="8820472" cy="14319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.Фаза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осмысления</a:t>
            </a:r>
            <a:r>
              <a:rPr lang="ru-RU" sz="3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содержания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(Смысловая  стадия) 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838200" y="2362200"/>
            <a:ext cx="8007350" cy="3733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Главной задачей этой фазы является отслеживание своего понимания при работе с изучаемым материалом.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67544" y="764704"/>
            <a:ext cx="8385175" cy="1431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III</a:t>
            </a:r>
            <a:r>
              <a:rPr kumimoji="0" lang="ru-RU" sz="4400" b="1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Фаза  рефлексии. </a:t>
            </a:r>
            <a:endParaRPr kumimoji="0" lang="ru-RU" sz="4400" b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539552" y="2132856"/>
            <a:ext cx="800735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В процессе рефлексии та информация, которая была новой, становится присвоенной, превращается в собственное знание.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692696"/>
            <a:ext cx="8385175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приемы 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36650" y="1772816"/>
            <a:ext cx="8007350" cy="41910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 Black" pitchFamily="34" charset="0"/>
              </a:rPr>
              <a:t>I</a:t>
            </a:r>
            <a:r>
              <a:rPr lang="ru-RU" sz="2800" b="1" dirty="0" smtClean="0">
                <a:latin typeface="Arial Black" pitchFamily="34" charset="0"/>
              </a:rPr>
              <a:t>. Стадия вызова</a:t>
            </a:r>
            <a:endParaRPr lang="ru-RU" sz="28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«Кластер»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«Загадка»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«Мозговой штурм»или «Корзина идей»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«Отсроченная догадка»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«Таблица «толстых» и «тонких» вопросов»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«Театрализация»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«Да – </a:t>
            </a:r>
            <a:r>
              <a:rPr lang="ru-RU" sz="2800" dirty="0" err="1" smtClean="0"/>
              <a:t>нетка</a:t>
            </a:r>
            <a:r>
              <a:rPr lang="ru-RU" sz="2800" dirty="0" smtClean="0"/>
              <a:t>»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«Интеллектуальная разминка (опрос) или тест»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«Дискуссия»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«Перепутанные логические цепочки»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«Проблемный вопрос»</a:t>
            </a:r>
          </a:p>
        </p:txBody>
      </p:sp>
    </p:spTree>
    <p:extLst>
      <p:ext uri="{BB962C8B-B14F-4D97-AF65-F5344CB8AC3E}">
        <p14:creationId xmlns:p14="http://schemas.microsoft.com/office/powerpoint/2010/main" xmlns="" val="3816910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Стадия осмысления</a:t>
            </a:r>
            <a:b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03648" y="1772816"/>
            <a:ext cx="8007350" cy="4191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«Зигзаг»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«</a:t>
            </a:r>
            <a:r>
              <a:rPr lang="ru-RU" altLang="ru-RU" sz="2800" dirty="0" err="1" smtClean="0">
                <a:effectLst/>
              </a:rPr>
              <a:t>Инсерт</a:t>
            </a:r>
            <a:r>
              <a:rPr lang="ru-RU" altLang="ru-RU" sz="2800" dirty="0" smtClean="0">
                <a:effectLst/>
              </a:rPr>
              <a:t> или «Чтение с пометами»	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«Дерево предсказаний»	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«Круги по воде»	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«Чтение с остановками»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«Таблица «толстых» и «тонких» вопросов»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Метод «</a:t>
            </a:r>
            <a:r>
              <a:rPr lang="ru-RU" altLang="ru-RU" sz="2800" dirty="0" err="1" smtClean="0">
                <a:effectLst/>
              </a:rPr>
              <a:t>Думательных</a:t>
            </a:r>
            <a:r>
              <a:rPr lang="ru-RU" altLang="ru-RU" sz="2800" dirty="0" smtClean="0">
                <a:effectLst/>
              </a:rPr>
              <a:t> шляп»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«Кластер»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«</a:t>
            </a:r>
            <a:r>
              <a:rPr lang="ru-RU" altLang="ru-RU" sz="2800" dirty="0" err="1" smtClean="0">
                <a:effectLst/>
              </a:rPr>
              <a:t>Двухчастный</a:t>
            </a:r>
            <a:r>
              <a:rPr lang="ru-RU" altLang="ru-RU" sz="2800" dirty="0" smtClean="0">
                <a:effectLst/>
              </a:rPr>
              <a:t> дневник»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«Бортовой журнал»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«Ромашка </a:t>
            </a:r>
            <a:r>
              <a:rPr lang="ru-RU" altLang="ru-RU" sz="2800" dirty="0" err="1" smtClean="0">
                <a:effectLst/>
              </a:rPr>
              <a:t>Блума</a:t>
            </a:r>
            <a:r>
              <a:rPr lang="ru-RU" altLang="ru-RU" sz="2800" dirty="0" smtClean="0">
                <a:effectLst/>
              </a:rPr>
              <a:t>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«</a:t>
            </a:r>
            <a:r>
              <a:rPr lang="ru-RU" altLang="ru-RU" sz="2800" dirty="0" err="1" smtClean="0">
                <a:effectLst/>
              </a:rPr>
              <a:t>Фишбоун</a:t>
            </a:r>
            <a:r>
              <a:rPr lang="ru-RU" altLang="ru-RU" sz="2800" dirty="0" smtClean="0">
                <a:effectLst/>
              </a:rPr>
              <a:t>» (рыбный скелет)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«</a:t>
            </a:r>
            <a:r>
              <a:rPr lang="ru-RU" altLang="ru-RU" sz="2800" dirty="0" err="1" smtClean="0">
                <a:effectLst/>
              </a:rPr>
              <a:t>Взаимоопрос</a:t>
            </a:r>
            <a:r>
              <a:rPr lang="ru-RU" altLang="ru-RU" sz="2800" dirty="0" smtClean="0"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055814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36650" y="1484784"/>
            <a:ext cx="8007350" cy="4191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 Black" pitchFamily="34" charset="0"/>
              </a:rPr>
              <a:t>III</a:t>
            </a:r>
            <a:r>
              <a:rPr lang="ru-RU" sz="2800" b="1" dirty="0" smtClean="0">
                <a:latin typeface="Arial Black" pitchFamily="34" charset="0"/>
              </a:rPr>
              <a:t>. Стадия рефлексии</a:t>
            </a:r>
            <a:endParaRPr lang="ru-RU" sz="28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ru-RU" sz="2800" dirty="0" smtClean="0">
                <a:effectLst/>
              </a:rPr>
              <a:t>«</a:t>
            </a:r>
            <a:r>
              <a:rPr lang="ru-RU" sz="2800" dirty="0" err="1" smtClean="0">
                <a:effectLst/>
              </a:rPr>
              <a:t>Синквейн</a:t>
            </a:r>
            <a:r>
              <a:rPr lang="ru-RU" sz="2800" dirty="0" smtClean="0">
                <a:effectLst/>
              </a:rPr>
              <a:t>»</a:t>
            </a:r>
          </a:p>
          <a:p>
            <a:pPr eaLnBrk="1" hangingPunct="1">
              <a:defRPr/>
            </a:pPr>
            <a:r>
              <a:rPr lang="ru-RU" sz="2800" dirty="0" smtClean="0">
                <a:effectLst/>
              </a:rPr>
              <a:t>«Письмо к учителю»</a:t>
            </a:r>
          </a:p>
          <a:p>
            <a:pPr eaLnBrk="1" hangingPunct="1">
              <a:defRPr/>
            </a:pPr>
            <a:r>
              <a:rPr lang="ru-RU" sz="2800" dirty="0" smtClean="0">
                <a:effectLst/>
              </a:rPr>
              <a:t>«Пятиминутное эссе»</a:t>
            </a:r>
          </a:p>
          <a:p>
            <a:pPr eaLnBrk="1" hangingPunct="1">
              <a:defRPr/>
            </a:pPr>
            <a:r>
              <a:rPr lang="ru-RU" sz="2800" dirty="0" smtClean="0">
                <a:effectLst/>
              </a:rPr>
              <a:t>«Таблица «толстых» и «тонких» вопросов»</a:t>
            </a:r>
          </a:p>
        </p:txBody>
      </p:sp>
    </p:spTree>
    <p:extLst>
      <p:ext uri="{BB962C8B-B14F-4D97-AF65-F5344CB8AC3E}">
        <p14:creationId xmlns:p14="http://schemas.microsoft.com/office/powerpoint/2010/main" xmlns="" val="39053465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повысить мотивацию к обучению у современных школьников?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86340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вовлечь учеников в образовательный процесс?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996952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научить учиться?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645024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можно ли научиться мыслить более эффективно?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://bee.ua/wp-content/uploads/2015/09/prednaznac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581128"/>
            <a:ext cx="5128904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1124744"/>
            <a:ext cx="8385175" cy="441325"/>
          </a:xfrm>
        </p:spPr>
        <p:txBody>
          <a:bodyPr anchor="b">
            <a:no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«Кластер»</a:t>
            </a:r>
          </a:p>
        </p:txBody>
      </p:sp>
      <p:sp>
        <p:nvSpPr>
          <p:cNvPr id="363547" name="Oval 27"/>
          <p:cNvSpPr>
            <a:spLocks noChangeArrowheads="1"/>
          </p:cNvSpPr>
          <p:nvPr/>
        </p:nvSpPr>
        <p:spPr bwMode="auto">
          <a:xfrm>
            <a:off x="3100388" y="3624263"/>
            <a:ext cx="3525837" cy="1120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901825" y="4684713"/>
            <a:ext cx="2195513" cy="1766887"/>
            <a:chOff x="884" y="2341"/>
            <a:chExt cx="1497" cy="1360"/>
          </a:xfrm>
        </p:grpSpPr>
        <p:grpSp>
          <p:nvGrpSpPr>
            <p:cNvPr id="22551" name="Group 29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363550" name="Oval 30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63551" name="Line 31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63552" name="Line 32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363553" name="Line 33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 flipH="1">
            <a:off x="5761038" y="4686300"/>
            <a:ext cx="2195512" cy="1766888"/>
            <a:chOff x="884" y="2341"/>
            <a:chExt cx="1497" cy="1360"/>
          </a:xfrm>
        </p:grpSpPr>
        <p:grpSp>
          <p:nvGrpSpPr>
            <p:cNvPr id="22546" name="Group 35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363556" name="Oval 36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63557" name="Line 37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63558" name="Line 38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363559" name="Line 39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 flipV="1">
            <a:off x="1835150" y="1916113"/>
            <a:ext cx="2195513" cy="1766887"/>
            <a:chOff x="884" y="2341"/>
            <a:chExt cx="1497" cy="1360"/>
          </a:xfrm>
        </p:grpSpPr>
        <p:grpSp>
          <p:nvGrpSpPr>
            <p:cNvPr id="22541" name="Group 41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363562" name="Oval 42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63563" name="Line 43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63564" name="Line 44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363565" name="Line 45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 flipH="1" flipV="1">
            <a:off x="5694363" y="1917700"/>
            <a:ext cx="2195512" cy="1766888"/>
            <a:chOff x="884" y="2341"/>
            <a:chExt cx="1497" cy="1360"/>
          </a:xfrm>
        </p:grpSpPr>
        <p:grpSp>
          <p:nvGrpSpPr>
            <p:cNvPr id="22536" name="Group 47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363568" name="Oval 48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63569" name="Line 49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63570" name="Line 50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363571" name="Line 51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054208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9"/>
          <p:cNvSpPr>
            <a:spLocks noChangeArrowheads="1"/>
          </p:cNvSpPr>
          <p:nvPr/>
        </p:nvSpPr>
        <p:spPr bwMode="auto">
          <a:xfrm>
            <a:off x="1071538" y="642919"/>
            <a:ext cx="68580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/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Приём </a:t>
            </a:r>
            <a:r>
              <a:rPr lang="ru-RU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Кластер»   </a:t>
            </a:r>
            <a:r>
              <a:rPr lang="ru-RU" sz="16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Окружающий </a:t>
            </a:r>
            <a:r>
              <a:rPr lang="ru-RU" sz="1600" b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мир. 4 класс, «Рыбы</a:t>
            </a:r>
            <a:r>
              <a:rPr lang="ru-RU" sz="16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indent="342900"/>
            <a:endParaRPr lang="ru-RU" sz="1100" dirty="0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500034" y="1071546"/>
            <a:ext cx="8286750" cy="5429250"/>
            <a:chOff x="1823" y="3785"/>
            <a:chExt cx="8336" cy="7367"/>
          </a:xfrm>
        </p:grpSpPr>
        <p:sp>
          <p:nvSpPr>
            <p:cNvPr id="4" name="AutoShape 48"/>
            <p:cNvSpPr>
              <a:spLocks noChangeAspect="1" noChangeArrowheads="1"/>
            </p:cNvSpPr>
            <p:nvPr/>
          </p:nvSpPr>
          <p:spPr bwMode="auto">
            <a:xfrm>
              <a:off x="2111" y="3785"/>
              <a:ext cx="8048" cy="7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" name="Oval 47"/>
            <p:cNvSpPr>
              <a:spLocks noChangeArrowheads="1"/>
            </p:cNvSpPr>
            <p:nvPr/>
          </p:nvSpPr>
          <p:spPr bwMode="auto">
            <a:xfrm>
              <a:off x="4338" y="5627"/>
              <a:ext cx="1797" cy="117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ea typeface="Calibri" pitchFamily="34" charset="0"/>
                  <a:cs typeface="Times New Roman" pitchFamily="18" charset="0"/>
                </a:rPr>
                <a:t>рыбы</a:t>
              </a:r>
              <a:endParaRPr lang="ru-RU" sz="3600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" name="Oval 46"/>
            <p:cNvSpPr>
              <a:spLocks noChangeArrowheads="1"/>
            </p:cNvSpPr>
            <p:nvPr/>
          </p:nvSpPr>
          <p:spPr bwMode="auto">
            <a:xfrm>
              <a:off x="6416" y="7632"/>
              <a:ext cx="1694" cy="69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ea typeface="Calibri" pitchFamily="34" charset="0"/>
                  <a:cs typeface="Times New Roman" pitchFamily="18" charset="0"/>
                </a:rPr>
                <a:t>Среда обитания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" name="Oval 45"/>
            <p:cNvSpPr>
              <a:spLocks noChangeArrowheads="1"/>
            </p:cNvSpPr>
            <p:nvPr/>
          </p:nvSpPr>
          <p:spPr bwMode="auto">
            <a:xfrm>
              <a:off x="6275" y="4707"/>
              <a:ext cx="1694" cy="55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ea typeface="Calibri" pitchFamily="34" charset="0"/>
                  <a:cs typeface="Times New Roman" pitchFamily="18" charset="0"/>
                </a:rPr>
                <a:t>питание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" name="Oval 44"/>
            <p:cNvSpPr>
              <a:spLocks noChangeArrowheads="1"/>
            </p:cNvSpPr>
            <p:nvPr/>
          </p:nvSpPr>
          <p:spPr bwMode="auto">
            <a:xfrm>
              <a:off x="2322" y="4706"/>
              <a:ext cx="1693" cy="69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>
                  <a:ea typeface="Calibri" pitchFamily="34" charset="0"/>
                  <a:cs typeface="Times New Roman" pitchFamily="18" charset="0"/>
                </a:rPr>
                <a:t>строение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" name="Oval 43"/>
            <p:cNvSpPr>
              <a:spLocks noChangeArrowheads="1"/>
            </p:cNvSpPr>
            <p:nvPr/>
          </p:nvSpPr>
          <p:spPr bwMode="auto">
            <a:xfrm>
              <a:off x="3734" y="8050"/>
              <a:ext cx="1834" cy="55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ea typeface="Calibri" pitchFamily="34" charset="0"/>
                  <a:cs typeface="Times New Roman" pitchFamily="18" charset="0"/>
                </a:rPr>
                <a:t>размножение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" name="Line 42"/>
            <p:cNvSpPr>
              <a:spLocks noChangeShapeType="1"/>
            </p:cNvSpPr>
            <p:nvPr/>
          </p:nvSpPr>
          <p:spPr bwMode="auto">
            <a:xfrm flipV="1">
              <a:off x="5991" y="5263"/>
              <a:ext cx="707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41"/>
            <p:cNvSpPr>
              <a:spLocks noChangeShapeType="1"/>
            </p:cNvSpPr>
            <p:nvPr/>
          </p:nvSpPr>
          <p:spPr bwMode="auto">
            <a:xfrm>
              <a:off x="5851" y="6796"/>
              <a:ext cx="113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40"/>
            <p:cNvSpPr>
              <a:spLocks noChangeShapeType="1"/>
            </p:cNvSpPr>
            <p:nvPr/>
          </p:nvSpPr>
          <p:spPr bwMode="auto">
            <a:xfrm flipH="1" flipV="1">
              <a:off x="3620" y="5336"/>
              <a:ext cx="790" cy="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 flipH="1">
              <a:off x="4581" y="6796"/>
              <a:ext cx="423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flipH="1">
              <a:off x="2463" y="5403"/>
              <a:ext cx="424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37"/>
            <p:cNvSpPr>
              <a:spLocks noChangeArrowheads="1"/>
            </p:cNvSpPr>
            <p:nvPr/>
          </p:nvSpPr>
          <p:spPr bwMode="auto">
            <a:xfrm>
              <a:off x="3019" y="5918"/>
              <a:ext cx="1190" cy="9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ea typeface="Calibri" pitchFamily="34" charset="0"/>
                  <a:cs typeface="Times New Roman" pitchFamily="18" charset="0"/>
                </a:rPr>
                <a:t>чешуйки</a:t>
              </a:r>
              <a:endParaRPr lang="ru-RU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>
              <a:off x="3299" y="5530"/>
              <a:ext cx="282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Oval 34"/>
            <p:cNvSpPr>
              <a:spLocks noChangeArrowheads="1"/>
            </p:cNvSpPr>
            <p:nvPr/>
          </p:nvSpPr>
          <p:spPr bwMode="auto">
            <a:xfrm>
              <a:off x="1823" y="5918"/>
              <a:ext cx="1150" cy="10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ea typeface="Calibri" pitchFamily="34" charset="0"/>
                  <a:cs typeface="Times New Roman" pitchFamily="18" charset="0"/>
                </a:rPr>
                <a:t>гладкая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V="1">
              <a:off x="3310" y="4566"/>
              <a:ext cx="565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3875" y="4288"/>
              <a:ext cx="1270" cy="69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ea typeface="Calibri" pitchFamily="34" charset="0"/>
                  <a:cs typeface="Times New Roman" pitchFamily="18" charset="0"/>
                </a:rPr>
                <a:t>Дыхание -жабры</a:t>
              </a:r>
              <a:endParaRPr lang="ru-RU" sz="20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>
              <a:off x="7545" y="5263"/>
              <a:ext cx="283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7545" y="6099"/>
              <a:ext cx="98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ea typeface="Calibri" pitchFamily="34" charset="0"/>
                  <a:cs typeface="Times New Roman" pitchFamily="18" charset="0"/>
                </a:rPr>
                <a:t>рыбы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 flipH="1">
              <a:off x="6840" y="5263"/>
              <a:ext cx="139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6134" y="5821"/>
              <a:ext cx="1366" cy="69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ea typeface="Calibri" pitchFamily="34" charset="0"/>
                  <a:cs typeface="Times New Roman" pitchFamily="18" charset="0"/>
                </a:rPr>
                <a:t>мор. существ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V="1">
              <a:off x="7545" y="4566"/>
              <a:ext cx="424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7969" y="4288"/>
              <a:ext cx="1184" cy="69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ea typeface="Calibri" pitchFamily="34" charset="0"/>
                  <a:cs typeface="Times New Roman" pitchFamily="18" charset="0"/>
                </a:rPr>
                <a:t>планктон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8816" y="5263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7969" y="5263"/>
              <a:ext cx="1299" cy="6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ea typeface="Calibri" pitchFamily="34" charset="0"/>
                  <a:cs typeface="Times New Roman" pitchFamily="18" charset="0"/>
                </a:rPr>
                <a:t>китовая</a:t>
              </a:r>
              <a:endParaRPr lang="ru-RU" sz="900" dirty="0">
                <a:ea typeface="Calibri" pitchFamily="34" charset="0"/>
                <a:cs typeface="Times New Roman" pitchFamily="18" charset="0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ea typeface="Calibri" pitchFamily="34" charset="0"/>
                  <a:cs typeface="Times New Roman" pitchFamily="18" charset="0"/>
                </a:rPr>
                <a:t>акула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8534" y="4984"/>
              <a:ext cx="28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H="1">
              <a:off x="3310" y="8468"/>
              <a:ext cx="565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2604" y="8886"/>
              <a:ext cx="1130" cy="55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ea typeface="Calibri" pitchFamily="34" charset="0"/>
                  <a:cs typeface="Times New Roman" pitchFamily="18" charset="0"/>
                </a:rPr>
                <a:t>икра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4722" y="8608"/>
              <a:ext cx="28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4068" y="9026"/>
              <a:ext cx="1642" cy="69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ea typeface="Calibri" pitchFamily="34" charset="0"/>
                  <a:cs typeface="Times New Roman" pitchFamily="18" charset="0"/>
                </a:rPr>
                <a:t>живородящие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H="1">
              <a:off x="6275" y="8190"/>
              <a:ext cx="282" cy="4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5710" y="8608"/>
              <a:ext cx="1130" cy="69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ea typeface="Calibri" pitchFamily="34" charset="0"/>
                  <a:cs typeface="Times New Roman" pitchFamily="18" charset="0"/>
                </a:rPr>
                <a:t>сол. вода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7969" y="8190"/>
              <a:ext cx="565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auto">
            <a:xfrm>
              <a:off x="7687" y="8468"/>
              <a:ext cx="1554" cy="6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ea typeface="Calibri" pitchFamily="34" charset="0"/>
                  <a:cs typeface="Times New Roman" pitchFamily="18" charset="0"/>
                </a:rPr>
                <a:t>пресн.вода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H="1">
              <a:off x="5569" y="9304"/>
              <a:ext cx="423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5145" y="9862"/>
              <a:ext cx="1271" cy="61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ea typeface="Calibri" pitchFamily="34" charset="0"/>
                  <a:cs typeface="Times New Roman" pitchFamily="18" charset="0"/>
                </a:rPr>
                <a:t>моря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6416" y="9304"/>
              <a:ext cx="28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6557" y="9583"/>
              <a:ext cx="1271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ea typeface="Calibri" pitchFamily="34" charset="0"/>
                  <a:cs typeface="Times New Roman" pitchFamily="18" charset="0"/>
                </a:rPr>
                <a:t>океаны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 flipH="1">
              <a:off x="7969" y="9165"/>
              <a:ext cx="141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7263" y="10001"/>
              <a:ext cx="1130" cy="42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ea typeface="Calibri" pitchFamily="34" charset="0"/>
                  <a:cs typeface="Times New Roman" pitchFamily="18" charset="0"/>
                </a:rPr>
                <a:t>реки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8675" y="9165"/>
              <a:ext cx="28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8675" y="9583"/>
              <a:ext cx="1130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ea typeface="Calibri" pitchFamily="34" charset="0"/>
                  <a:cs typeface="Times New Roman" pitchFamily="18" charset="0"/>
                </a:rPr>
                <a:t>озёра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4016" y="5124"/>
              <a:ext cx="3247" cy="25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5"/>
            <p:cNvSpPr>
              <a:spLocks noChangeShapeType="1"/>
            </p:cNvSpPr>
            <p:nvPr/>
          </p:nvSpPr>
          <p:spPr bwMode="auto">
            <a:xfrm>
              <a:off x="4016" y="4985"/>
              <a:ext cx="2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4"/>
            <p:cNvSpPr>
              <a:spLocks noChangeShapeType="1"/>
            </p:cNvSpPr>
            <p:nvPr/>
          </p:nvSpPr>
          <p:spPr bwMode="auto">
            <a:xfrm>
              <a:off x="7404" y="5263"/>
              <a:ext cx="0" cy="2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3"/>
            <p:cNvSpPr>
              <a:spLocks noChangeShapeType="1"/>
            </p:cNvSpPr>
            <p:nvPr/>
          </p:nvSpPr>
          <p:spPr bwMode="auto">
            <a:xfrm flipH="1">
              <a:off x="5428" y="7911"/>
              <a:ext cx="988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2"/>
            <p:cNvSpPr>
              <a:spLocks noChangeShapeType="1"/>
            </p:cNvSpPr>
            <p:nvPr/>
          </p:nvSpPr>
          <p:spPr bwMode="auto">
            <a:xfrm>
              <a:off x="3593" y="540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76872"/>
            <a:ext cx="5628117" cy="4221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92696"/>
            <a:ext cx="8229600" cy="809625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Фишбоун</a:t>
            </a:r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(рыбный скелет)</a:t>
            </a:r>
          </a:p>
        </p:txBody>
      </p:sp>
      <p:sp>
        <p:nvSpPr>
          <p:cNvPr id="374788" name="AutoShape 4"/>
          <p:cNvSpPr>
            <a:spLocks noChangeArrowheads="1"/>
          </p:cNvSpPr>
          <p:nvPr/>
        </p:nvSpPr>
        <p:spPr bwMode="auto">
          <a:xfrm rot="10800000">
            <a:off x="1403350" y="2781300"/>
            <a:ext cx="1944688" cy="2016125"/>
          </a:xfrm>
          <a:prstGeom prst="chevro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789" name="AutoShape 5"/>
          <p:cNvSpPr>
            <a:spLocks noChangeArrowheads="1"/>
          </p:cNvSpPr>
          <p:nvPr/>
        </p:nvSpPr>
        <p:spPr bwMode="auto">
          <a:xfrm>
            <a:off x="2843213" y="3716338"/>
            <a:ext cx="3889375" cy="14446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790" name="AutoShape 6"/>
          <p:cNvSpPr>
            <a:spLocks noChangeArrowheads="1"/>
          </p:cNvSpPr>
          <p:nvPr/>
        </p:nvSpPr>
        <p:spPr bwMode="auto">
          <a:xfrm rot="10800000">
            <a:off x="6659563" y="3357563"/>
            <a:ext cx="1295400" cy="863600"/>
          </a:xfrm>
          <a:prstGeom prst="chevron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792" name="AutoShape 8"/>
          <p:cNvSpPr>
            <a:spLocks noChangeArrowheads="1"/>
          </p:cNvSpPr>
          <p:nvPr/>
        </p:nvSpPr>
        <p:spPr bwMode="auto">
          <a:xfrm>
            <a:off x="3851275" y="1989138"/>
            <a:ext cx="576263" cy="360045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793" name="AutoShape 9"/>
          <p:cNvSpPr>
            <a:spLocks noChangeArrowheads="1"/>
          </p:cNvSpPr>
          <p:nvPr/>
        </p:nvSpPr>
        <p:spPr bwMode="auto">
          <a:xfrm>
            <a:off x="5219700" y="1989138"/>
            <a:ext cx="576263" cy="360045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794" name="Text Box 10"/>
          <p:cNvSpPr txBox="1">
            <a:spLocks noChangeArrowheads="1"/>
          </p:cNvSpPr>
          <p:nvPr/>
        </p:nvSpPr>
        <p:spPr bwMode="auto">
          <a:xfrm>
            <a:off x="1447800" y="3505200"/>
            <a:ext cx="2160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Проблема, вопрос</a:t>
            </a:r>
          </a:p>
        </p:txBody>
      </p:sp>
      <p:sp>
        <p:nvSpPr>
          <p:cNvPr id="374795" name="Text Box 11"/>
          <p:cNvSpPr txBox="1">
            <a:spLocks noChangeArrowheads="1"/>
          </p:cNvSpPr>
          <p:nvPr/>
        </p:nvSpPr>
        <p:spPr bwMode="auto">
          <a:xfrm>
            <a:off x="2771800" y="1916832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Причина</a:t>
            </a:r>
          </a:p>
        </p:txBody>
      </p:sp>
      <p:sp>
        <p:nvSpPr>
          <p:cNvPr id="374796" name="Rectangle 12"/>
          <p:cNvSpPr>
            <a:spLocks noChangeArrowheads="1"/>
          </p:cNvSpPr>
          <p:nvPr/>
        </p:nvSpPr>
        <p:spPr bwMode="auto">
          <a:xfrm>
            <a:off x="5508104" y="2348880"/>
            <a:ext cx="155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Причина</a:t>
            </a:r>
          </a:p>
        </p:txBody>
      </p:sp>
      <p:sp>
        <p:nvSpPr>
          <p:cNvPr id="374797" name="Text Box 13"/>
          <p:cNvSpPr txBox="1">
            <a:spLocks noChangeArrowheads="1"/>
          </p:cNvSpPr>
          <p:nvPr/>
        </p:nvSpPr>
        <p:spPr bwMode="auto">
          <a:xfrm>
            <a:off x="3564756" y="5157390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Факты</a:t>
            </a:r>
          </a:p>
        </p:txBody>
      </p:sp>
      <p:sp>
        <p:nvSpPr>
          <p:cNvPr id="374798" name="Rectangle 14"/>
          <p:cNvSpPr>
            <a:spLocks noChangeArrowheads="1"/>
          </p:cNvSpPr>
          <p:nvPr/>
        </p:nvSpPr>
        <p:spPr bwMode="auto">
          <a:xfrm>
            <a:off x="5076056" y="4581128"/>
            <a:ext cx="1172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Факты</a:t>
            </a:r>
          </a:p>
        </p:txBody>
      </p:sp>
      <p:sp>
        <p:nvSpPr>
          <p:cNvPr id="374799" name="Text Box 15"/>
          <p:cNvSpPr txBox="1">
            <a:spLocks noChangeArrowheads="1"/>
          </p:cNvSpPr>
          <p:nvPr/>
        </p:nvSpPr>
        <p:spPr bwMode="auto">
          <a:xfrm>
            <a:off x="6876256" y="3356992"/>
            <a:ext cx="20304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Вывод, ответ на вопрос</a:t>
            </a:r>
          </a:p>
        </p:txBody>
      </p:sp>
      <p:sp>
        <p:nvSpPr>
          <p:cNvPr id="374800" name="Oval 16"/>
          <p:cNvSpPr>
            <a:spLocks noChangeArrowheads="1"/>
          </p:cNvSpPr>
          <p:nvPr/>
        </p:nvSpPr>
        <p:spPr bwMode="auto">
          <a:xfrm>
            <a:off x="1908175" y="3141663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42109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309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30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73093" name="Rectangle 5"/>
          <p:cNvSpPr>
            <a:spLocks noChangeArrowheads="1"/>
          </p:cNvSpPr>
          <p:nvPr/>
        </p:nvSpPr>
        <p:spPr bwMode="auto">
          <a:xfrm>
            <a:off x="827088" y="115888"/>
            <a:ext cx="7812087" cy="1565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Приём «Алфавит»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(для словарного слова </a:t>
            </a:r>
            <a:r>
              <a:rPr lang="ru-RU" b="1" dirty="0">
                <a:solidFill>
                  <a:srgbClr val="FF00FF"/>
                </a:solidFill>
              </a:rPr>
              <a:t>СОБАКА</a:t>
            </a:r>
            <a:r>
              <a:rPr lang="ru-RU" b="1" dirty="0">
                <a:solidFill>
                  <a:schemeClr val="tx2"/>
                </a:solidFill>
              </a:rPr>
              <a:t>)</a:t>
            </a:r>
          </a:p>
          <a:p>
            <a:pPr algn="l"/>
            <a:r>
              <a:rPr lang="ru-RU" b="1" dirty="0">
                <a:solidFill>
                  <a:srgbClr val="AA0206"/>
                </a:solidFill>
              </a:rPr>
              <a:t>Каждая группа может заполнять свою часть общего задания -это приём «Мозаика» для групповой или парной работы. </a:t>
            </a:r>
          </a:p>
          <a:p>
            <a:r>
              <a:rPr lang="ru-RU" b="1" dirty="0">
                <a:solidFill>
                  <a:srgbClr val="AA0206"/>
                </a:solidFill>
              </a:rPr>
              <a:t>  </a:t>
            </a:r>
          </a:p>
        </p:txBody>
      </p:sp>
      <p:sp>
        <p:nvSpPr>
          <p:cNvPr id="473094" name="Rectangle 6"/>
          <p:cNvSpPr>
            <a:spLocks/>
          </p:cNvSpPr>
          <p:nvPr/>
        </p:nvSpPr>
        <p:spPr bwMode="auto">
          <a:xfrm>
            <a:off x="468313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1. </a:t>
            </a:r>
            <a:r>
              <a:rPr lang="ru-RU" sz="3600" b="1">
                <a:solidFill>
                  <a:schemeClr val="hlink"/>
                </a:solidFill>
                <a:latin typeface="Calibri" pitchFamily="34" charset="0"/>
              </a:rPr>
              <a:t>А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ртемон</a:t>
            </a:r>
            <a:r>
              <a:rPr lang="en-US" sz="3600" b="1">
                <a:solidFill>
                  <a:srgbClr val="A70105"/>
                </a:solidFill>
                <a:latin typeface="Calibri" pitchFamily="34" charset="0"/>
              </a:rPr>
              <a:t> –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собака 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Мальвины.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2. </a:t>
            </a:r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Б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олонка – порода </a:t>
            </a:r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собаки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.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3. </a:t>
            </a:r>
            <a:r>
              <a:rPr lang="ru-RU" sz="3600" b="1">
                <a:solidFill>
                  <a:srgbClr val="006600"/>
                </a:solidFill>
                <a:latin typeface="Calibri" pitchFamily="34" charset="0"/>
              </a:rPr>
              <a:t>В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иляет хвостом </a:t>
            </a:r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собака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 . 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4. </a:t>
            </a:r>
            <a:r>
              <a:rPr lang="ru-RU" sz="3600" b="1">
                <a:solidFill>
                  <a:srgbClr val="003399"/>
                </a:solidFill>
                <a:latin typeface="Calibri" pitchFamily="34" charset="0"/>
              </a:rPr>
              <a:t>Г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ромко лает </a:t>
            </a:r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собака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.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5. </a:t>
            </a:r>
            <a:r>
              <a:rPr lang="ru-RU" sz="3600" b="1">
                <a:solidFill>
                  <a:srgbClr val="CCCC00"/>
                </a:solidFill>
                <a:latin typeface="Calibri" pitchFamily="34" charset="0"/>
              </a:rPr>
              <a:t>Д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икая </a:t>
            </a:r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собака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 Динго.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6. </a:t>
            </a:r>
            <a:r>
              <a:rPr lang="ru-RU" sz="3600" b="1">
                <a:solidFill>
                  <a:srgbClr val="FF6600"/>
                </a:solidFill>
                <a:latin typeface="Calibri" pitchFamily="34" charset="0"/>
              </a:rPr>
              <a:t>Е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нотовидная </a:t>
            </a:r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собака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.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7. </a:t>
            </a:r>
            <a:r>
              <a:rPr lang="ru-RU" sz="3600" b="1">
                <a:solidFill>
                  <a:srgbClr val="660066"/>
                </a:solidFill>
                <a:latin typeface="Calibri" pitchFamily="34" charset="0"/>
              </a:rPr>
              <a:t>Ж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учка – кличка </a:t>
            </a:r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собаки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.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8. </a:t>
            </a:r>
            <a:r>
              <a:rPr lang="ru-RU" sz="3600" b="1">
                <a:solidFill>
                  <a:srgbClr val="336600"/>
                </a:solidFill>
                <a:latin typeface="Calibri" pitchFamily="34" charset="0"/>
              </a:rPr>
              <a:t>З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лая </a:t>
            </a:r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собака</a:t>
            </a:r>
            <a:r>
              <a:rPr lang="ru-RU" sz="3600" b="1">
                <a:solidFill>
                  <a:srgbClr val="A70105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73095" name="Picture 7" descr="8419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341438"/>
            <a:ext cx="560388" cy="676275"/>
          </a:xfrm>
          <a:prstGeom prst="rect">
            <a:avLst/>
          </a:prstGeom>
          <a:noFill/>
        </p:spPr>
      </p:pic>
      <p:pic>
        <p:nvPicPr>
          <p:cNvPr id="473096" name="Picture 8" descr="Yorkshire-Terrier-Draw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844675"/>
            <a:ext cx="684212" cy="847725"/>
          </a:xfrm>
          <a:prstGeom prst="rect">
            <a:avLst/>
          </a:prstGeom>
          <a:noFill/>
        </p:spPr>
      </p:pic>
      <p:pic>
        <p:nvPicPr>
          <p:cNvPr id="473097" name="Picture 9" descr="38506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005263"/>
            <a:ext cx="755650" cy="684212"/>
          </a:xfrm>
          <a:prstGeom prst="rect">
            <a:avLst/>
          </a:prstGeom>
          <a:noFill/>
        </p:spPr>
      </p:pic>
      <p:sp>
        <p:nvSpPr>
          <p:cNvPr id="473098" name="AutoShape 10" descr="68ede6966d1b8238387d1f95c567840a166f4e25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73099" name="AutoShape 11" descr="68ede6966d1b8238387d1f95c567840a166f4e25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73100" name="Picture 12" descr="1df8c077_resizedScaled_817to6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4724400"/>
            <a:ext cx="647700" cy="48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7" name="Rectangle 15"/>
          <p:cNvSpPr>
            <a:spLocks noGrp="1" noRot="1" noChangeArrowheads="1"/>
          </p:cNvSpPr>
          <p:nvPr>
            <p:ph type="title"/>
          </p:nvPr>
        </p:nvSpPr>
        <p:spPr>
          <a:xfrm>
            <a:off x="0" y="289844"/>
            <a:ext cx="9144000" cy="72008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Таблица " толстых " и " тонких " вопросов</a:t>
            </a:r>
          </a:p>
        </p:txBody>
      </p:sp>
      <p:graphicFrame>
        <p:nvGraphicFramePr>
          <p:cNvPr id="28690" name="Group 18"/>
          <p:cNvGraphicFramePr>
            <a:graphicFrameLocks noGrp="1"/>
          </p:cNvGraphicFramePr>
          <p:nvPr>
            <p:ph type="tbl" idx="1"/>
          </p:nvPr>
        </p:nvGraphicFramePr>
        <p:xfrm>
          <a:off x="914400" y="1340768"/>
          <a:ext cx="8007350" cy="5132816"/>
        </p:xfrm>
        <a:graphic>
          <a:graphicData uri="http://schemas.openxmlformats.org/drawingml/2006/table">
            <a:tbl>
              <a:tblPr/>
              <a:tblGrid>
                <a:gridCol w="3962400"/>
                <a:gridCol w="4044950"/>
              </a:tblGrid>
              <a:tr h="41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«Тонкие» вопросы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«Толстые» вопросы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Кто…?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Что…?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Когда…?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Может…?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Будет…?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Как звали…?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Было 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Согласны ли вы…?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Верно ли…?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Дайте три объяснения, почему…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Объясните, почему…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Почему вы думаете…?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Почему вы считаете…?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В чем различие…?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Что, если…?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461835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70C0"/>
                </a:solidFill>
              </a:rPr>
              <a:t>Ромашка </a:t>
            </a:r>
            <a:r>
              <a:rPr lang="ru-RU" sz="5400" b="1" dirty="0" err="1" smtClean="0">
                <a:solidFill>
                  <a:srgbClr val="0070C0"/>
                </a:solidFill>
              </a:rPr>
              <a:t>Блума</a:t>
            </a:r>
            <a:endParaRPr lang="ru-RU" sz="5400" b="1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57223" y="1428736"/>
            <a:ext cx="7974039" cy="51689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Простые вопросы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(фактические вопросы) – требуют знания фактического материала  ориентированы на работу памяти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Уточняющие вопросы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«насколько я понял….», «правильно ли я Вас поняла, что…»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Интерпретирующие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вопросы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(объясняющие) –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побуждая учеников к интерпретации, мы учим их навыкам осознания причин тех или иных поступков или мнений (почему?)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Оценочные вопросы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(сравнение) – необходимо использовать, когда вы слышите, что кто-либо из учеников выражает соседу по парте свое недовольство или удовольствие от произошедшего на уроке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Творческие вопросы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(прогноз) – «Как вы думаете, что произойдет дальше…?»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Практические вопросы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«Как мы можем…?» «Как поступили бы вы…?»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44537"/>
          </a:xfrm>
        </p:spPr>
        <p:txBody>
          <a:bodyPr anchor="b"/>
          <a:lstStyle/>
          <a:p>
            <a:pPr eaLnBrk="1" hangingPunct="1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«Ромашка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Блума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23606" name="Oval 22"/>
          <p:cNvSpPr>
            <a:spLocks noChangeArrowheads="1"/>
          </p:cNvSpPr>
          <p:nvPr/>
        </p:nvSpPr>
        <p:spPr bwMode="auto">
          <a:xfrm rot="-3665019">
            <a:off x="4126986" y="1967361"/>
            <a:ext cx="2466975" cy="8810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Простой</a:t>
            </a:r>
            <a:br>
              <a:rPr lang="ru-RU" sz="2000" dirty="0"/>
            </a:br>
            <a:r>
              <a:rPr lang="ru-RU" sz="2000" dirty="0"/>
              <a:t>вопрос</a:t>
            </a:r>
          </a:p>
        </p:txBody>
      </p:sp>
      <p:sp>
        <p:nvSpPr>
          <p:cNvPr id="323607" name="Oval 23"/>
          <p:cNvSpPr>
            <a:spLocks noChangeArrowheads="1"/>
          </p:cNvSpPr>
          <p:nvPr/>
        </p:nvSpPr>
        <p:spPr bwMode="auto">
          <a:xfrm rot="-52608">
            <a:off x="4775480" y="3025439"/>
            <a:ext cx="2530475" cy="85883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Уточняющий</a:t>
            </a:r>
            <a:br>
              <a:rPr lang="ru-RU" sz="2000" dirty="0"/>
            </a:br>
            <a:r>
              <a:rPr lang="ru-RU" sz="2000" dirty="0"/>
              <a:t>вопрос</a:t>
            </a:r>
          </a:p>
        </p:txBody>
      </p:sp>
      <p:sp>
        <p:nvSpPr>
          <p:cNvPr id="323608" name="Oval 24"/>
          <p:cNvSpPr>
            <a:spLocks noChangeArrowheads="1"/>
          </p:cNvSpPr>
          <p:nvPr/>
        </p:nvSpPr>
        <p:spPr bwMode="auto">
          <a:xfrm rot="3547392">
            <a:off x="4161117" y="4155730"/>
            <a:ext cx="2530475" cy="8604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Оценочный</a:t>
            </a:r>
            <a:br>
              <a:rPr lang="ru-RU" sz="2000" dirty="0"/>
            </a:br>
            <a:r>
              <a:rPr lang="ru-RU" sz="2000" dirty="0"/>
              <a:t>вопрос</a:t>
            </a:r>
          </a:p>
        </p:txBody>
      </p:sp>
      <p:sp>
        <p:nvSpPr>
          <p:cNvPr id="323609" name="Oval 25"/>
          <p:cNvSpPr>
            <a:spLocks noChangeArrowheads="1"/>
          </p:cNvSpPr>
          <p:nvPr/>
        </p:nvSpPr>
        <p:spPr bwMode="auto">
          <a:xfrm rot="-3652608">
            <a:off x="2909373" y="4153349"/>
            <a:ext cx="2466975" cy="88106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Творческий</a:t>
            </a:r>
            <a:br>
              <a:rPr lang="ru-RU" sz="2000" dirty="0"/>
            </a:br>
            <a:r>
              <a:rPr lang="ru-RU" sz="2000" dirty="0"/>
              <a:t>вопрос</a:t>
            </a:r>
          </a:p>
        </p:txBody>
      </p:sp>
      <p:sp>
        <p:nvSpPr>
          <p:cNvPr id="323610" name="Oval 26"/>
          <p:cNvSpPr>
            <a:spLocks noChangeArrowheads="1"/>
          </p:cNvSpPr>
          <p:nvPr/>
        </p:nvSpPr>
        <p:spPr bwMode="auto">
          <a:xfrm rot="-52608">
            <a:off x="2130705" y="3088930"/>
            <a:ext cx="2530475" cy="860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Вопрос</a:t>
            </a:r>
            <a:br>
              <a:rPr lang="ru-RU" sz="2000" dirty="0"/>
            </a:br>
            <a:r>
              <a:rPr lang="ru-RU" sz="2000" dirty="0"/>
              <a:t>интерпретация</a:t>
            </a:r>
          </a:p>
        </p:txBody>
      </p:sp>
      <p:sp>
        <p:nvSpPr>
          <p:cNvPr id="323611" name="Oval 27"/>
          <p:cNvSpPr>
            <a:spLocks noChangeArrowheads="1"/>
          </p:cNvSpPr>
          <p:nvPr/>
        </p:nvSpPr>
        <p:spPr bwMode="auto">
          <a:xfrm rot="3547392">
            <a:off x="2822061" y="1967361"/>
            <a:ext cx="2530475" cy="8588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Практический</a:t>
            </a:r>
            <a:br>
              <a:rPr lang="ru-RU" sz="2000" dirty="0"/>
            </a:br>
            <a:r>
              <a:rPr lang="ru-RU" sz="2000" dirty="0"/>
              <a:t>вопрос</a:t>
            </a:r>
          </a:p>
        </p:txBody>
      </p:sp>
      <p:sp>
        <p:nvSpPr>
          <p:cNvPr id="323612" name="Oval 28"/>
          <p:cNvSpPr>
            <a:spLocks noChangeArrowheads="1"/>
          </p:cNvSpPr>
          <p:nvPr/>
        </p:nvSpPr>
        <p:spPr bwMode="auto">
          <a:xfrm rot="-184430">
            <a:off x="4375430" y="3088939"/>
            <a:ext cx="765175" cy="746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 dirty="0"/>
              <a:t>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8790" y="1844824"/>
            <a:ext cx="760586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«Скажи мне – я забуду, </a:t>
            </a:r>
            <a:br>
              <a:rPr lang="ru-RU" sz="5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Покажи мне – я запомню, </a:t>
            </a:r>
            <a:br>
              <a:rPr lang="ru-RU" sz="5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Вовлеки меня – я пойму».</a:t>
            </a:r>
            <a:endParaRPr lang="ru-RU" sz="5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9874" name="Picture 2" descr="http://www.ramki-photoshop.ru/predmety/1/cherni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149080"/>
            <a:ext cx="2151243" cy="219253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96" y="357167"/>
            <a:ext cx="8215342" cy="154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32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«Верите ли вы?», или «</a:t>
            </a:r>
            <a:r>
              <a:rPr lang="ru-RU" sz="3200" b="1" dirty="0" err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Данетка</a:t>
            </a:r>
            <a:r>
              <a:rPr lang="ru-RU" sz="32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</a:p>
          <a:p>
            <a:pPr eaLnBrk="0" hangingPunct="0"/>
            <a:r>
              <a:rPr lang="ru-RU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Окружающий мир. Тема: </a:t>
            </a:r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«Пустыня».</a:t>
            </a:r>
            <a:endParaRPr lang="ru-RU" sz="20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4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71612"/>
          <a:ext cx="8001027" cy="4929226"/>
        </p:xfrm>
        <a:graphic>
          <a:graphicData uri="http://schemas.openxmlformats.org/drawingml/2006/table">
            <a:tbl>
              <a:tblPr/>
              <a:tblGrid>
                <a:gridCol w="459559"/>
                <a:gridCol w="5898892"/>
                <a:gridCol w="953768"/>
                <a:gridCol w="688808"/>
              </a:tblGrid>
              <a:tr h="323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№     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Вопросы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Нет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Верите ли вы, что в пустыне живут слоны?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Верите ли вы, что в пустыне нет растений?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Верите ли вы, что в пустыне жарко?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Верите ли вы, что в пустыне идет снег?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685800" y="50006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Приём «Корзина идей»</a:t>
            </a:r>
            <a: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1142976" y="1357313"/>
            <a:ext cx="7215212" cy="4357687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Групповая работа</a:t>
            </a:r>
            <a:r>
              <a:rPr kumimoji="0" lang="ru-RU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Каждая группа после предварительного обсуждения высказывает свои предположения: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Почва – это 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земля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растительная земля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вещество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суша, а не вода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место обитания, дом животных</a:t>
            </a:r>
            <a:endParaRPr kumimoji="0" lang="ru-RU" sz="34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Подведение итогов работы групп. На доске фиксируются все предположения.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INA\Desktop\к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429552" cy="5339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381000"/>
            <a:ext cx="5160963" cy="690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СИНКВЕЙН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43313" y="1082675"/>
            <a:ext cx="2928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Это стихотворение из пяти строк.</a:t>
            </a:r>
            <a:endParaRPr lang="ru-RU" sz="36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928688" y="1643063"/>
            <a:ext cx="6143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                       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Форма письменной рефлексии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625" y="2428875"/>
            <a:ext cx="8402638" cy="4095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первой строчке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 называется одним словом (обычно существительным)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Вторая строчка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это описание темы в двух словах (двумя прилагательными)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Третья строчка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это описание действия в рамках этой темы тремя </a:t>
            </a:r>
            <a:r>
              <a:rPr lang="ru-RU" sz="2400" b="1" dirty="0" smtClean="0"/>
              <a:t>словами (тремя глаголами)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Четвертая строчка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это фраза из четырех слов, показывающая отношение к теме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Последняя строка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это синоним из одного слова, который повторяет суть темы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63" y="250825"/>
            <a:ext cx="8001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Прием «Написания </a:t>
            </a:r>
            <a:r>
              <a:rPr lang="ru-RU" sz="4400" b="1" dirty="0" err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синквейна</a:t>
            </a:r>
            <a:r>
              <a:rPr lang="ru-RU" sz="44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5400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4375" y="1152525"/>
            <a:ext cx="7072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Окружающий мир  Тема: «Пустыня» </a:t>
            </a:r>
            <a:endParaRPr lang="ru-RU" sz="12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i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Пустыня</a:t>
            </a:r>
            <a:endParaRPr lang="ru-RU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Жаркая, песчаная.</a:t>
            </a:r>
            <a:endParaRPr lang="ru-RU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Идешь, бредешь, проваливаешься.</a:t>
            </a:r>
            <a:endParaRPr lang="ru-RU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Как хочется пить!</a:t>
            </a:r>
            <a:endParaRPr lang="ru-RU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Ад.</a:t>
            </a:r>
            <a:endParaRPr 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1500" y="3822700"/>
            <a:ext cx="828675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Учитель.                                                                   Учитель. </a:t>
            </a:r>
            <a:endParaRPr 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Суетливый, крикливый.                              Душевный, открытый. </a:t>
            </a:r>
            <a:endParaRPr 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Объясняет, объясняет и ждет.                  Любящий, идущий, думающий.</a:t>
            </a:r>
            <a:endParaRPr 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окончится эта пытка?                       Много идей – мало времени.</a:t>
            </a:r>
            <a:endParaRPr 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Бедолага!                                                         Призвание.</a:t>
            </a:r>
            <a:endParaRPr lang="ru-RU" sz="28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7" descr="http://go4.imgsmail.ru/imgpreview?key=b7032de524a2bda&amp;mb=imgdb_preview_1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357298"/>
            <a:ext cx="207170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58138" cy="45719"/>
          </a:xfrm>
        </p:spPr>
        <p:txBody>
          <a:bodyPr>
            <a:normAutofit fontScale="90000"/>
          </a:bodyPr>
          <a:lstStyle/>
          <a:p>
            <a:r>
              <a:rPr lang="ru-RU" sz="2700" b="1" cap="all" dirty="0" smtClean="0"/>
              <a:t/>
            </a:r>
            <a:br>
              <a:rPr lang="ru-RU" sz="2700" b="1" cap="all" dirty="0" smtClean="0"/>
            </a:br>
            <a:r>
              <a:rPr lang="ru-RU" sz="2700" b="1" cap="all" dirty="0" smtClean="0"/>
              <a:t/>
            </a:r>
            <a:br>
              <a:rPr lang="ru-RU" sz="2700" b="1" cap="all" dirty="0" smtClean="0"/>
            </a:br>
            <a:r>
              <a:rPr lang="ru-RU" sz="2700" b="1" cap="all" dirty="0" smtClean="0"/>
              <a:t/>
            </a:r>
            <a:br>
              <a:rPr lang="ru-RU" sz="2700" b="1" cap="all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8115328" cy="55197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cap="all" dirty="0" smtClean="0"/>
              <a:t>МЕТОД «ШЕСТЬ ШЛЯП МЫШЛЕНИЯ» </a:t>
            </a:r>
          </a:p>
          <a:p>
            <a:pPr algn="ctr">
              <a:buNone/>
            </a:pPr>
            <a:r>
              <a:rPr lang="ru-RU" sz="2800" b="1" i="1" cap="all" dirty="0" smtClean="0"/>
              <a:t>ЭДВАРДА ДЕ БОНО </a:t>
            </a:r>
          </a:p>
          <a:p>
            <a:pPr algn="ctr">
              <a:buNone/>
            </a:pPr>
            <a:r>
              <a:rPr lang="ru-RU" sz="2800" b="1" i="1" cap="all" dirty="0" smtClean="0"/>
              <a:t>ДЛЯ РАЗВИТИЯ ТКМ И НАВЫКОВ РАБОТЫ С ИНФОРМАЦИЕЙ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4843" t="17773" r="20703" b="26562"/>
          <a:stretch>
            <a:fillRect/>
          </a:stretch>
        </p:blipFill>
        <p:spPr bwMode="auto">
          <a:xfrm>
            <a:off x="2857488" y="3214686"/>
            <a:ext cx="31432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Мам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2437773" cy="2448272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55776" y="548680"/>
            <a:ext cx="3143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Назначение метода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63688" y="1124744"/>
            <a:ext cx="47437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Применяется при проведении любой дискуссии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 удобный способ управлять мышлением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переключать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его.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Один из инструментов развития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творческого мышления.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59632" y="2924944"/>
            <a:ext cx="485778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Цель метода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Научить людей лучше понимать особенности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своего мышления,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контролировать свой образ мыслей и более точно соотносить его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поставленными задачами с целью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более эффективного использования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процесса мышления при решении проблем.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00636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Надевая шляпу</a:t>
            </a:r>
            <a:r>
              <a:rPr lang="ru-RU" b="1" dirty="0"/>
              <a:t> мышления, мы </a:t>
            </a:r>
            <a:r>
              <a:rPr lang="ru-RU" b="1" dirty="0">
                <a:solidFill>
                  <a:srgbClr val="FF0000"/>
                </a:solidFill>
              </a:rPr>
              <a:t>принимаем на себя роль</a:t>
            </a:r>
            <a:r>
              <a:rPr lang="ru-RU" b="1" dirty="0"/>
              <a:t>, на которую эта шляпа указывает.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Снимая шляпу </a:t>
            </a:r>
            <a:r>
              <a:rPr lang="ru-RU" b="1" dirty="0"/>
              <a:t>конкретного цвета, мы </a:t>
            </a:r>
            <a:r>
              <a:rPr lang="ru-RU" b="1" dirty="0">
                <a:solidFill>
                  <a:srgbClr val="FF0000"/>
                </a:solidFill>
              </a:rPr>
              <a:t>уходим от этого типа мышления</a:t>
            </a:r>
            <a:r>
              <a:rPr lang="ru-RU" b="1" dirty="0"/>
              <a:t>.</a:t>
            </a:r>
          </a:p>
          <a:p>
            <a:pPr algn="ctr"/>
            <a:r>
              <a:rPr lang="ru-RU" b="1" dirty="0"/>
              <a:t>При смене одной шляпы на другую происходит мгновенное переключение мышления.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39183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43608" y="1109933"/>
            <a:ext cx="482453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Достоинства метода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Наглядность, простота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своения  и применения.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Это простой и удобный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инструмент , чтобы научиться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лучше: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работать с информацией;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использовать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интуицию;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baseline="0" dirty="0" smtClean="0">
                <a:latin typeface="Arial" pitchFamily="34" charset="0"/>
                <a:cs typeface="Arial" pitchFamily="34" charset="0"/>
              </a:rPr>
              <a:t> критически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анализировать проблему;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генерировать творческие идеи;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организовывать свое мышление.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5216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/>
              <a:t>Белая шляпа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400" b="1" dirty="0" smtClean="0"/>
              <a:t>Белый </a:t>
            </a:r>
            <a:r>
              <a:rPr lang="ru-RU" sz="2400" b="1" dirty="0"/>
              <a:t>цвет наводит на мысль о бумаге. </a:t>
            </a:r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этом режиме мы сосредоточены на той информации, которой располагаем или которая необходима для принятия решения: </a:t>
            </a:r>
            <a:endParaRPr lang="ru-RU" sz="2400" b="1" dirty="0" smtClean="0"/>
          </a:p>
          <a:p>
            <a:endParaRPr lang="ru-RU" sz="2400" b="1" dirty="0" smtClean="0"/>
          </a:p>
          <a:p>
            <a:pPr algn="ctr"/>
            <a:r>
              <a:rPr lang="ru-RU" sz="2400" b="1" dirty="0" smtClean="0"/>
              <a:t>- только </a:t>
            </a:r>
            <a:r>
              <a:rPr lang="ru-RU" sz="2400" b="1" dirty="0"/>
              <a:t>факты и цифры.</a:t>
            </a: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5508104" y="3573016"/>
            <a:ext cx="3175264" cy="139286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21636" y="1824913"/>
            <a:ext cx="2119064" cy="2496691"/>
          </a:xfrm>
          <a:prstGeom prst="flowChartMagneticDisk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68760"/>
            <a:ext cx="54726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Красная шляпа</a:t>
            </a:r>
            <a:r>
              <a:rPr lang="ru-RU" sz="2800" u="sng" dirty="0">
                <a:solidFill>
                  <a:srgbClr val="FF0000"/>
                </a:solidFill>
              </a:rPr>
              <a:t>. </a:t>
            </a:r>
            <a:endParaRPr lang="ru-RU" sz="2800" u="sng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Красный </a:t>
            </a:r>
            <a:r>
              <a:rPr lang="ru-RU" sz="2400" b="1" dirty="0"/>
              <a:t>цвет наводит на мысль об огне. Красная шляпа связана с эмоциями, интуицией, чувствами и предчувствиями. </a:t>
            </a:r>
            <a:endParaRPr lang="ru-RU" sz="2400" b="1" dirty="0" smtClean="0"/>
          </a:p>
          <a:p>
            <a:r>
              <a:rPr lang="ru-RU" sz="2400" b="1" dirty="0" smtClean="0"/>
              <a:t>Здесь </a:t>
            </a:r>
            <a:r>
              <a:rPr lang="ru-RU" sz="2400" b="1" dirty="0"/>
              <a:t>не нужно ничего </a:t>
            </a:r>
            <a:endParaRPr lang="ru-RU" sz="2400" b="1" dirty="0" smtClean="0"/>
          </a:p>
          <a:p>
            <a:r>
              <a:rPr lang="ru-RU" sz="2400" b="1" dirty="0" smtClean="0"/>
              <a:t>обосновывать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Что я чувствую?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Что мне подсказывает моя</a:t>
            </a:r>
          </a:p>
          <a:p>
            <a:r>
              <a:rPr lang="ru-RU" sz="2400" b="1" dirty="0" smtClean="0"/>
              <a:t> интуиция?</a:t>
            </a:r>
            <a:endParaRPr lang="ru-RU" sz="2400" b="1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5724128" y="4149080"/>
            <a:ext cx="3175264" cy="139286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237660" y="2328969"/>
            <a:ext cx="2119064" cy="2496691"/>
          </a:xfrm>
          <a:prstGeom prst="flowChartMagneticDisk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fs00.infourok.ru/images/doc/224/26205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199999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268760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u="sng" dirty="0"/>
              <a:t>Черная шляпа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400" b="1" dirty="0" smtClean="0"/>
              <a:t>Черный </a:t>
            </a:r>
            <a:r>
              <a:rPr lang="ru-RU" sz="2400" b="1" dirty="0"/>
              <a:t>цвет напоминает о мантии судьи и означает осторожность. Черная шляпа - это режим критики и оценки, она указывает на недостатки и риски и говорит, почему что-то может не получиться</a:t>
            </a:r>
            <a:r>
              <a:rPr lang="ru-RU" sz="2400" b="1" dirty="0" smtClean="0"/>
              <a:t>.</a:t>
            </a:r>
          </a:p>
          <a:p>
            <a:pPr algn="ctr"/>
            <a:endParaRPr lang="ru-RU" sz="2400" b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 На что надо обратить внимание? </a:t>
            </a:r>
            <a:endParaRPr lang="ru-RU" sz="2400" b="1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508104" y="3645024"/>
            <a:ext cx="3175264" cy="1392866"/>
          </a:xfrm>
          <a:prstGeom prst="ellipse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021636" y="1824913"/>
            <a:ext cx="2119064" cy="2496691"/>
          </a:xfrm>
          <a:prstGeom prst="flowChartMagneticDisk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764704"/>
            <a:ext cx="464347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800" b="1" u="sng" dirty="0" smtClean="0">
                <a:solidFill>
                  <a:srgbClr val="FFC000"/>
                </a:solidFill>
              </a:rPr>
              <a:t>Желтая </a:t>
            </a:r>
            <a:r>
              <a:rPr lang="ru-RU" sz="2800" b="1" u="sng" dirty="0">
                <a:solidFill>
                  <a:srgbClr val="FFC000"/>
                </a:solidFill>
              </a:rPr>
              <a:t>шляпа. </a:t>
            </a:r>
            <a:endParaRPr lang="ru-RU" sz="2800" b="1" u="sng" dirty="0" smtClean="0">
              <a:solidFill>
                <a:srgbClr val="FFC000"/>
              </a:solidFill>
            </a:endParaRPr>
          </a:p>
          <a:p>
            <a:r>
              <a:rPr lang="ru-RU" sz="2400" b="1" dirty="0" smtClean="0"/>
              <a:t>Желтый </a:t>
            </a:r>
            <a:r>
              <a:rPr lang="ru-RU" sz="2400" b="1" dirty="0"/>
              <a:t>цвет наводит на мысль о солнце и оптимизме. Под желтой шляпой мы стараемся найти достоинства и </a:t>
            </a:r>
            <a:r>
              <a:rPr lang="ru-RU" sz="2400" b="1" dirty="0" smtClean="0"/>
              <a:t>преимущества.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 Каковы положительные стороны?</a:t>
            </a:r>
          </a:p>
          <a:p>
            <a:pPr algn="ctr"/>
            <a:endParaRPr lang="ru-RU" sz="2400" b="1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508104" y="3645024"/>
            <a:ext cx="3175264" cy="139286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021636" y="1824913"/>
            <a:ext cx="2119064" cy="2496691"/>
          </a:xfrm>
          <a:prstGeom prst="flowChartMagneticDisk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Зеленая шляпа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400" b="1" dirty="0" smtClean="0"/>
              <a:t>Зеленый </a:t>
            </a:r>
            <a:r>
              <a:rPr lang="ru-RU" sz="2400" b="1" dirty="0"/>
              <a:t>цвет напоминает о растениях, росте, энергии, жизни. Зеленая шляпа - это режим творчества, генерации идей, нестандартных подходов и альтернативных точек зрения</a:t>
            </a:r>
            <a:r>
              <a:rPr lang="ru-RU" sz="2400" b="1" dirty="0" smtClean="0"/>
              <a:t>.</a:t>
            </a:r>
          </a:p>
          <a:p>
            <a:pPr algn="ctr"/>
            <a:endParaRPr lang="ru-RU" sz="2400" b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 Какие творческие идеи имеются?</a:t>
            </a:r>
          </a:p>
          <a:p>
            <a:pPr algn="ctr">
              <a:buFont typeface="Arial" pitchFamily="34" charset="0"/>
              <a:buChar char="•"/>
            </a:pPr>
            <a:endParaRPr lang="ru-RU" sz="2400" b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 Каковы альтернативы?</a:t>
            </a:r>
            <a:endParaRPr lang="ru-RU" sz="2400" b="1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508104" y="3645024"/>
            <a:ext cx="3175264" cy="1392866"/>
          </a:xfrm>
          <a:prstGeom prst="ellipse">
            <a:avLst/>
          </a:prstGeom>
          <a:solidFill>
            <a:srgbClr val="0033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021636" y="1824913"/>
            <a:ext cx="2119064" cy="2496691"/>
          </a:xfrm>
          <a:prstGeom prst="flowChartMagneticDisk">
            <a:avLst/>
          </a:prstGeom>
          <a:solidFill>
            <a:srgbClr val="0033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1556792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3333CC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Синяя Шляпа.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Это рефлексивное                     мышление.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508104" y="3645024"/>
            <a:ext cx="3175264" cy="1392866"/>
          </a:xfrm>
          <a:prstGeom prst="ellipse">
            <a:avLst/>
          </a:prstGeom>
          <a:solidFill>
            <a:srgbClr val="00206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021636" y="1824913"/>
            <a:ext cx="2119064" cy="2496691"/>
          </a:xfrm>
          <a:prstGeom prst="flowChartMagneticDisk">
            <a:avLst/>
          </a:prstGeom>
          <a:solidFill>
            <a:srgbClr val="00206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-4764"/>
            <a:ext cx="77867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800" b="1" u="sng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Окружающий </a:t>
            </a:r>
            <a:r>
              <a:rPr lang="ru-RU" sz="2800" b="1" u="sng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мир, </a:t>
            </a:r>
            <a:r>
              <a:rPr lang="ru-RU" sz="2800" b="1" u="sng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 класс, </a:t>
            </a:r>
          </a:p>
          <a:p>
            <a:pPr algn="ctr"/>
            <a:r>
              <a:rPr lang="ru-RU" sz="2800" b="1" u="sng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«Разнообразие растений».</a:t>
            </a:r>
            <a:endParaRPr lang="ru-RU" sz="4400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85786" y="1428735"/>
            <a:ext cx="7858180" cy="4929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Класс делится  на 6 групп. Каждой группе вверяется одна из шести шляп.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Предлагаю представить свой опыт, свои впечатления и мысли, исходя из цвета шляпы.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группа. Белая шляпа.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С помощью энциклопедий и атласа- определителя  расскажи о растениях только фактами, цифрами.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группа. Жёлтая шляпа.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Подумайте! Почему животные и люди не смогли бы жить на  Земле без растений?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группа. Чёрная шляпа.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-Докажите: если бы на  Земле не росли растения, в воздухе совсем не было бы кислорода.           Используйте материал учебника 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группа.  Красная  шляпа.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Подумайте, какое эмоциональное состояние  вы испытываете, когда видите, как вокруг гибнут растения?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группа.  Зелёная шляпа.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Что бы вы сделали для того, чтобы наша  Земля зеленела с каждым годом и становилась всё краше и краше?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 группа. Синяя шляпа.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Обобщите высказывания других групп.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785786" y="1000109"/>
            <a:ext cx="7901014" cy="4786346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Окружающий мир. 4 класс, «Полезные ископаемые»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Используется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приём «Шесть шляп».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Каждая группа получает цветные шляпы с надписями.  После обсуждения в группах  выслушиваются ответы детей.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Белая шляпа. Факты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Полезные ископаемые бывают твердые, жидкие и газообразные.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Жёлтая. Позитивное мышлени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жизни человека и производства необходима  добыча полезных ископаемых.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Черная. Проблема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добычи полезных ископаемых нарушается экологическое равновесие и происходит загрязнение окружающей среды.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Красная. Эмоции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Больше всего на уроке нам понравилось рассматривать полезные ископаемые и выделять их свойства.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Зеленая. Творчество.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Местонахождение залежей многих ископаемых человеку еще не известно.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Синяя .Философия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Обобщают высказывания каждой группы.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3.bp.blogspot.com/-lLfWN5Jw0j8/T-g1wszWhBI/AAAAAAAANJw/yFvuLNgsVfE/s1600/misc_6ha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00350"/>
            <a:ext cx="6172200" cy="4057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1124744"/>
            <a:ext cx="55486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Меняйте шляпы,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коллеги!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745541"/>
            <a:ext cx="7416824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Бондаренко, Е. Учителя создают собственные цифровые образовательные ресурсы / Е. Бондаренко // Народное образование. – 2008. - № 4. – С. 189-194.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Загашев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И. Умение задавать вопросы.//Перемена.-2001.-№4.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Заир-Бек, С. Технология развития критического мышления посредством чтения и письма / С. Заир-Бек // Библиотека школы. – 2001. - № 12. – С. 10-15.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Заир-Бек С.,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Муштавинская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И. Развитие критического мышления на уроке. Пособие для учителя. – М.,2004.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Критическое мышление: технология развития: Пособие для учителя / И. О.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Загашев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С. И. Заир-Бек. - СПб: Альянс «Дельта», 2003.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Сайт международного журнала о развитии критического мышления «Перемена»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://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ct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net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net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ct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_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tcp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_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2"/>
              </a:rPr>
              <a:t>ru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елевко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Г.К. Современные образовательные технологии. - М.: Народное образование, 1998. – 256 с.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Столбунова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С.В. Развитие критического мышления. Апробация технологии / С.В.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Столбунова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// Русский язык. – 2003. – 16.07. – С. 2-6.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https://www.trizway.com/art/form/348.html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cap="all" dirty="0" smtClean="0"/>
              <a:t>МЕТОД «ШЕСТЬ ШЛЯП МЫШЛЕНИЯ» ЭДВАРДА ДЕ БОНО ДЛЯ РАЗВИТИЯ НАВЫКОВ РАБОТЫ С </a:t>
            </a:r>
            <a:r>
              <a:rPr lang="ru-RU" sz="1400" cap="all" smtClean="0"/>
              <a:t>ИНФОРМАЦИЕй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4"/>
              </a:rPr>
              <a:t>www.it-n.ru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4"/>
              </a:rPr>
              <a:t>/Attachment.aspx?Id=13657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Шубенко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О.М. Использование некоторых методов и приемов технологии развития критического мышления на уроках  литературного чтения.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5"/>
              </a:rPr>
              <a:t>http://www.ug.ru/issues07/?action=print&amp;toid=1659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 Стратегии технологии РКМЧП «З-Х-У» и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Инсерт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6"/>
              </a:rPr>
              <a:t>http://www.kmspb.narod.ru./posobie/priem.htm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Приемы технологии РКМ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5733256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Автор шаблона: 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Румянцева Любовь Петровна,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истории и обществознания.</a:t>
            </a:r>
          </a:p>
          <a:p>
            <a:pPr algn="just"/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Нечаевская ООШ  Гусь-Хрустальный район </a:t>
            </a:r>
          </a:p>
          <a:p>
            <a:pPr algn="just"/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  <a:endParaRPr lang="ru-R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s7.leapfrog.com/is/image/LeapFrog/gradeschooler_girl_writing?$lp-content-img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20688"/>
            <a:ext cx="371241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Номер слайда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46113A5-4E89-43F5-ACCD-CC612C9D6A77}" type="slidenum">
              <a:rPr lang="ru-RU" sz="1000"/>
              <a:pPr algn="r"/>
              <a:t>5</a:t>
            </a:fld>
            <a:endParaRPr lang="ru-RU" sz="100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500" b="1" smtClean="0"/>
              <a:t>     </a:t>
            </a:r>
            <a:br>
              <a:rPr lang="ru-RU" sz="4500" b="1" smtClean="0"/>
            </a:br>
            <a:r>
              <a:rPr lang="ru-RU" sz="4500" b="1" smtClean="0"/>
              <a:t/>
            </a:r>
            <a:br>
              <a:rPr lang="ru-RU" sz="4500" b="1" smtClean="0"/>
            </a:br>
            <a:r>
              <a:rPr lang="ru-RU" sz="4500" b="1" smtClean="0"/>
              <a:t>      О чем это мы?... </a:t>
            </a:r>
            <a:endParaRPr lang="ru-RU" sz="4500" b="1" smtClean="0">
              <a:sym typeface="Wingdings" pitchFamily="2" charset="2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ru-RU" sz="4000" b="1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sz="4000" b="1" dirty="0" smtClean="0"/>
              <a:t>Критическое мышление</a:t>
            </a:r>
            <a:r>
              <a:rPr lang="ru-RU" b="1" dirty="0" smtClean="0"/>
              <a:t> – это: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sz="1100" b="1" dirty="0" smtClean="0"/>
              <a:t>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dirty="0" smtClean="0"/>
              <a:t>   способность ставить новые, полные смысла </a:t>
            </a:r>
            <a:r>
              <a:rPr lang="ru-RU" b="1" i="1" dirty="0" smtClean="0">
                <a:solidFill>
                  <a:srgbClr val="FF7C80"/>
                </a:solidFill>
              </a:rPr>
              <a:t>вопросы</a:t>
            </a:r>
            <a:r>
              <a:rPr lang="ru-RU" b="1" dirty="0" smtClean="0"/>
              <a:t>;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endParaRPr lang="ru-RU" sz="1100" b="1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dirty="0" smtClean="0"/>
              <a:t>   вырабатывать разнообразные, подкрепляющие </a:t>
            </a:r>
            <a:r>
              <a:rPr lang="ru-RU" b="1" i="1" dirty="0" smtClean="0">
                <a:solidFill>
                  <a:srgbClr val="FF7C80"/>
                </a:solidFill>
              </a:rPr>
              <a:t>аргументы</a:t>
            </a:r>
            <a:r>
              <a:rPr lang="ru-RU" b="1" dirty="0" smtClean="0"/>
              <a:t>;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endParaRPr lang="ru-RU" sz="1100" b="1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dirty="0" smtClean="0"/>
              <a:t>принимать независимые продуманные </a:t>
            </a:r>
            <a:r>
              <a:rPr lang="ru-RU" b="1" i="1" dirty="0" smtClean="0">
                <a:solidFill>
                  <a:srgbClr val="FF7C80"/>
                </a:solidFill>
              </a:rPr>
              <a:t>решения</a:t>
            </a:r>
            <a:r>
              <a:rPr lang="ru-RU" b="1" dirty="0" smtClean="0"/>
              <a:t>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ru-RU" sz="1100" b="1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ru-RU" b="1" dirty="0" smtClean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34504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Развивать мышление 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Развивать умение думать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7826" name="Picture 2" descr="http://podrastu.ru/wp-content/uploads/2015/08/myshlenie-doshkol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409569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>
          <a:xfrm rot="5400000">
            <a:off x="6552220" y="2888940"/>
            <a:ext cx="1872208" cy="79208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755576" y="2852936"/>
            <a:ext cx="1800200" cy="79208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www.alphawavesandbeyond.com/wp-content/uploads/2012/08/Man-With-Question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328498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914400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latin typeface="Arial" charset="0"/>
              </a:rPr>
              <a:t>Что же  такое критическое мышление?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971600" y="1628775"/>
            <a:ext cx="772631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400" i="1" dirty="0" smtClean="0">
                <a:latin typeface="Arial" charset="0"/>
              </a:rPr>
              <a:t>Критическое мышление есть мышление самостоятельное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i="1" dirty="0" smtClean="0">
                <a:latin typeface="Arial" charset="0"/>
              </a:rPr>
              <a:t>Информация является отправным, а отнюдь </a:t>
            </a:r>
          </a:p>
          <a:p>
            <a:pPr marL="0" indent="0" eaLnBrk="1" hangingPunct="1">
              <a:buNone/>
            </a:pPr>
            <a:r>
              <a:rPr lang="ru-RU" sz="2400" i="1" dirty="0" smtClean="0">
                <a:latin typeface="Arial" charset="0"/>
              </a:rPr>
              <a:t>не конечным пунктом критического мышления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i="1" dirty="0" smtClean="0">
                <a:latin typeface="Arial" charset="0"/>
              </a:rPr>
              <a:t>Критическое мышление начинается с постановки вопросов и выяснения проблем, которые нужно решить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i="1" dirty="0" smtClean="0">
                <a:latin typeface="Arial" charset="0"/>
              </a:rPr>
              <a:t>Критическое мышление стремится к убедительной аргументации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i="1" dirty="0" smtClean="0">
                <a:latin typeface="Arial" charset="0"/>
              </a:rPr>
              <a:t>Критическое мышление есть мышление социальное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cbg.ru/News/uche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7032"/>
            <a:ext cx="2696776" cy="2808312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916863" cy="4362177"/>
          </a:xfrm>
        </p:spPr>
        <p:txBody>
          <a:bodyPr/>
          <a:lstStyle/>
          <a:p>
            <a:pPr eaLnBrk="1" hangingPunct="1"/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ТРКМ можно использовать на уроках</a:t>
            </a:r>
            <a:b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/>
              <a:t>окружающего  мира</a:t>
            </a:r>
            <a:br>
              <a:rPr lang="ru-RU" sz="4000" dirty="0" smtClean="0"/>
            </a:br>
            <a:r>
              <a:rPr lang="ru-RU" sz="4000" dirty="0" smtClean="0"/>
              <a:t> литературы</a:t>
            </a:r>
            <a:br>
              <a:rPr lang="ru-RU" sz="4000" dirty="0" smtClean="0"/>
            </a:br>
            <a:r>
              <a:rPr lang="ru-RU" sz="4000" dirty="0" smtClean="0"/>
              <a:t>русского языка</a:t>
            </a:r>
            <a:br>
              <a:rPr lang="ru-RU" sz="4000" dirty="0" smtClean="0"/>
            </a:br>
            <a:r>
              <a:rPr lang="ru-RU" sz="4000" dirty="0" smtClean="0"/>
              <a:t> математики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f.internetara.com/onbellek/13/11/03/kk_iuuq_NV_00lbusjobndhiff_SL_gjmft_SL_xpseqsftt_SL_dpn031240150tnjmf_SL_kq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97152"/>
            <a:ext cx="2189043" cy="144016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16863" cy="6118225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«Если ребенок мыслит критически, он легко вступает в любую фазу урока.»</a:t>
            </a:r>
          </a:p>
        </p:txBody>
      </p:sp>
      <p:sp>
        <p:nvSpPr>
          <p:cNvPr id="28674" name="AutoShape 2" descr="http://ru.stockfresh.com/thumbs/lenm/1968018_%D1%87%D0%B8%D1%81%D0%BB%D0%B0-%D0%BF%D0%B0%D0%BB%D1%8C%D1%86%D0%B0-%D0%B4%D0%B8%D0%B7%D0%B0%D0%B9%D0%BD%D0%B0-%D0%BF%D0%BE%D0%B1%D0%B5%D0%B4%D0%B8%D1%82%D0%B5%D0%BB%D0%B5%D0%BC-%D0%B3%D1%80%D0%B0%D1%84%D0%B8%D1%87%D0%B5%D1%81%D0%BA%D0%B8%D1%85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ru.stockfresh.com/thumbs/lenm/1968018_%D1%87%D0%B8%D1%81%D0%BB%D0%B0-%D0%BF%D0%B0%D0%BB%D1%8C%D1%86%D0%B0-%D0%B4%D0%B8%D0%B7%D0%B0%D0%B9%D0%BD%D0%B0-%D0%BF%D0%BE%D0%B1%D0%B5%D0%B4%D0%B8%D1%82%D0%B5%D0%BB%D0%B5%D0%BC-%D0%B3%D1%80%D0%B0%D1%84%D0%B8%D1%87%D0%B5%D1%81%D0%BA%D0%B8%D1%85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://ru.stockfresh.com/thumbs/lenm/1968018_%D1%87%D0%B8%D1%81%D0%BB%D0%B0-%D0%BF%D0%B0%D0%BB%D1%8C%D1%86%D0%B0-%D0%B4%D0%B8%D0%B7%D0%B0%D0%B9%D0%BD%D0%B0-%D0%BF%D0%BE%D0%B1%D0%B5%D0%B4%D0%B8%D1%82%D0%B5%D0%BB%D0%B5%D0%BC-%D0%B3%D1%80%D0%B0%D1%84%D0%B8%D1%87%D0%B5%D1%81%D0%BA%D0%B8%D1%85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1625</Words>
  <Application>Microsoft Office PowerPoint</Application>
  <PresentationFormat>Экран (4:3)</PresentationFormat>
  <Paragraphs>339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Слайд 2</vt:lpstr>
      <vt:lpstr>Слайд 3</vt:lpstr>
      <vt:lpstr>Слайд 4</vt:lpstr>
      <vt:lpstr>             О чем это мы?... </vt:lpstr>
      <vt:lpstr>Слайд 6</vt:lpstr>
      <vt:lpstr>Что же  такое критическое мышление?</vt:lpstr>
      <vt:lpstr>ТРКМ можно использовать на уроках  окружающего  мира  литературы русского языка  математики</vt:lpstr>
      <vt:lpstr>«Если ребенок мыслит критически, он легко вступает в любую фазу урока.»</vt:lpstr>
      <vt:lpstr>Задачи:</vt:lpstr>
      <vt:lpstr>Роль учителя в ТКМ:</vt:lpstr>
      <vt:lpstr>Трёхфазная структура урока</vt:lpstr>
      <vt:lpstr>Слайд 13</vt:lpstr>
      <vt:lpstr>Слайд 14</vt:lpstr>
      <vt:lpstr>Слайд 15</vt:lpstr>
      <vt:lpstr>Слайд 16</vt:lpstr>
      <vt:lpstr>Методические приемы </vt:lpstr>
      <vt:lpstr>II. Стадия осмысления </vt:lpstr>
      <vt:lpstr>Слайд 19</vt:lpstr>
      <vt:lpstr>«Кластер»</vt:lpstr>
      <vt:lpstr>Слайд 21</vt:lpstr>
      <vt:lpstr>Слайд 22</vt:lpstr>
      <vt:lpstr>«Фишбоун» (рыбный скелет)</vt:lpstr>
      <vt:lpstr>Слайд 24</vt:lpstr>
      <vt:lpstr>Слайд 25</vt:lpstr>
      <vt:lpstr>Слайд 26</vt:lpstr>
      <vt:lpstr>        Таблица " толстых " и " тонких " вопросов</vt:lpstr>
      <vt:lpstr>Ромашка Блума</vt:lpstr>
      <vt:lpstr>«Ромашка Блума»</vt:lpstr>
      <vt:lpstr>Слайд 30</vt:lpstr>
      <vt:lpstr>Слайд 31</vt:lpstr>
      <vt:lpstr>Слайд 32</vt:lpstr>
      <vt:lpstr>Слайд 33</vt:lpstr>
      <vt:lpstr>Слайд 34</vt:lpstr>
      <vt:lpstr>   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BEBI</dc:creator>
  <cp:lastModifiedBy>NINA</cp:lastModifiedBy>
  <cp:revision>59</cp:revision>
  <dcterms:created xsi:type="dcterms:W3CDTF">2014-07-24T05:23:59Z</dcterms:created>
  <dcterms:modified xsi:type="dcterms:W3CDTF">2021-06-05T19:35:06Z</dcterms:modified>
</cp:coreProperties>
</file>